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21" r:id="rId2"/>
    <p:sldId id="320" r:id="rId3"/>
    <p:sldId id="322" r:id="rId4"/>
    <p:sldId id="323" r:id="rId5"/>
    <p:sldId id="325" r:id="rId6"/>
    <p:sldId id="324" r:id="rId7"/>
    <p:sldId id="326" r:id="rId8"/>
    <p:sldId id="327" r:id="rId9"/>
    <p:sldId id="334" r:id="rId10"/>
    <p:sldId id="328" r:id="rId11"/>
    <p:sldId id="330" r:id="rId12"/>
    <p:sldId id="332" r:id="rId13"/>
    <p:sldId id="333" r:id="rId14"/>
    <p:sldId id="331" r:id="rId15"/>
    <p:sldId id="274" r:id="rId16"/>
  </p:sldIdLst>
  <p:sldSz cx="9144000" cy="6858000" type="screen4x3"/>
  <p:notesSz cx="7010400" cy="9398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ción sin título" id="{921293E5-50EA-4C4A-A2C9-BEF04C068F02}">
          <p14:sldIdLst>
            <p14:sldId id="321"/>
            <p14:sldId id="320"/>
            <p14:sldId id="322"/>
            <p14:sldId id="323"/>
            <p14:sldId id="325"/>
            <p14:sldId id="324"/>
            <p14:sldId id="326"/>
            <p14:sldId id="327"/>
            <p14:sldId id="334"/>
            <p14:sldId id="328"/>
            <p14:sldId id="330"/>
            <p14:sldId id="332"/>
            <p14:sldId id="333"/>
            <p14:sldId id="331"/>
            <p14:sldId id="27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950"/>
    <a:srgbClr val="001B36"/>
    <a:srgbClr val="FDC733"/>
    <a:srgbClr val="F49F0E"/>
    <a:srgbClr val="1F82C0"/>
    <a:srgbClr val="004178"/>
    <a:srgbClr val="71B231"/>
    <a:srgbClr val="1C1C1C"/>
    <a:srgbClr val="99CCFF"/>
    <a:srgbClr val="89D7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853" autoAdjust="0"/>
  </p:normalViewPr>
  <p:slideViewPr>
    <p:cSldViewPr>
      <p:cViewPr varScale="1">
        <p:scale>
          <a:sx n="67" d="100"/>
          <a:sy n="67" d="100"/>
        </p:scale>
        <p:origin x="-1392" y="-96"/>
      </p:cViewPr>
      <p:guideLst>
        <p:guide orient="horz" pos="1389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9BEAE0-F44F-4B75-9F0C-6490DE4A4FE0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 phldr="1"/>
      <dgm:spPr/>
    </dgm:pt>
    <dgm:pt modelId="{8A902E25-F3E1-4C5E-A91F-EF8952AFC3AF}">
      <dgm:prSet phldrT="[Texto]"/>
      <dgm:spPr/>
      <dgm:t>
        <a:bodyPr/>
        <a:lstStyle/>
        <a:p>
          <a:r>
            <a:rPr lang="es-CR" dirty="0" smtClean="0"/>
            <a:t>Subsistema de Planificación del Desarrollo.</a:t>
          </a:r>
          <a:endParaRPr lang="es-CR" dirty="0"/>
        </a:p>
      </dgm:t>
    </dgm:pt>
    <dgm:pt modelId="{832E9C92-ECE8-409E-AC8C-8B8FFB7AB61D}" type="parTrans" cxnId="{392B8883-7F7D-4BAB-AAC0-5A3F501C116F}">
      <dgm:prSet/>
      <dgm:spPr/>
      <dgm:t>
        <a:bodyPr/>
        <a:lstStyle/>
        <a:p>
          <a:endParaRPr lang="es-CR"/>
        </a:p>
      </dgm:t>
    </dgm:pt>
    <dgm:pt modelId="{BB0A0165-77F6-4031-8011-72CC2FDFC803}" type="sibTrans" cxnId="{392B8883-7F7D-4BAB-AAC0-5A3F501C116F}">
      <dgm:prSet/>
      <dgm:spPr/>
      <dgm:t>
        <a:bodyPr/>
        <a:lstStyle/>
        <a:p>
          <a:endParaRPr lang="es-CR"/>
        </a:p>
      </dgm:t>
    </dgm:pt>
    <dgm:pt modelId="{B771FEC6-8143-445B-A9B9-E57616F73E0D}">
      <dgm:prSet phldrT="[Texto]"/>
      <dgm:spPr/>
      <dgm:t>
        <a:bodyPr/>
        <a:lstStyle/>
        <a:p>
          <a:r>
            <a:rPr lang="es-CR" dirty="0" smtClean="0"/>
            <a:t>Subsistema de Gestión Pública.</a:t>
          </a:r>
          <a:endParaRPr lang="es-CR" dirty="0"/>
        </a:p>
      </dgm:t>
    </dgm:pt>
    <dgm:pt modelId="{33738BBA-DCA5-47C7-99DA-A0541FA0433A}" type="parTrans" cxnId="{322BBCFC-EFCF-4F3C-B73D-8F080AEA86BB}">
      <dgm:prSet/>
      <dgm:spPr/>
      <dgm:t>
        <a:bodyPr/>
        <a:lstStyle/>
        <a:p>
          <a:endParaRPr lang="es-CR"/>
        </a:p>
      </dgm:t>
    </dgm:pt>
    <dgm:pt modelId="{1CD9E61B-A691-4872-B10B-CC1209758E50}" type="sibTrans" cxnId="{322BBCFC-EFCF-4F3C-B73D-8F080AEA86BB}">
      <dgm:prSet/>
      <dgm:spPr/>
      <dgm:t>
        <a:bodyPr/>
        <a:lstStyle/>
        <a:p>
          <a:endParaRPr lang="es-CR"/>
        </a:p>
      </dgm:t>
    </dgm:pt>
    <dgm:pt modelId="{E9A503E3-98E6-4F57-9D97-A67B46AEADB1}">
      <dgm:prSet phldrT="[Texto]"/>
      <dgm:spPr/>
      <dgm:t>
        <a:bodyPr/>
        <a:lstStyle/>
        <a:p>
          <a:r>
            <a:rPr lang="es-CR" smtClean="0"/>
            <a:t>Subsistema de Seguimiento y Evaluación.</a:t>
          </a:r>
          <a:endParaRPr lang="es-CR" dirty="0"/>
        </a:p>
      </dgm:t>
    </dgm:pt>
    <dgm:pt modelId="{BA795155-86FC-4DBC-95A4-B11D08CD92AF}" type="parTrans" cxnId="{4D2367A9-9AD7-458D-9C32-25B52EDD8C6D}">
      <dgm:prSet/>
      <dgm:spPr/>
      <dgm:t>
        <a:bodyPr/>
        <a:lstStyle/>
        <a:p>
          <a:endParaRPr lang="es-CR"/>
        </a:p>
      </dgm:t>
    </dgm:pt>
    <dgm:pt modelId="{E0EAE348-D51A-4DE7-9095-B621E625B2A6}" type="sibTrans" cxnId="{4D2367A9-9AD7-458D-9C32-25B52EDD8C6D}">
      <dgm:prSet/>
      <dgm:spPr/>
      <dgm:t>
        <a:bodyPr/>
        <a:lstStyle/>
        <a:p>
          <a:endParaRPr lang="es-CR"/>
        </a:p>
      </dgm:t>
    </dgm:pt>
    <dgm:pt modelId="{B1D8FEB8-07A4-4CE3-AD37-6269B4A49586}">
      <dgm:prSet phldrT="[Texto]"/>
      <dgm:spPr/>
      <dgm:t>
        <a:bodyPr/>
        <a:lstStyle/>
        <a:p>
          <a:r>
            <a:rPr lang="es-CR" smtClean="0"/>
            <a:t>Subsistema de Inversiones Públicas.</a:t>
          </a:r>
          <a:endParaRPr lang="es-CR" dirty="0"/>
        </a:p>
      </dgm:t>
    </dgm:pt>
    <dgm:pt modelId="{26623594-1D07-41FD-AD36-E81D7F6B488F}" type="parTrans" cxnId="{A70471BC-97F8-47AD-AC9F-F0B8532353B7}">
      <dgm:prSet/>
      <dgm:spPr/>
      <dgm:t>
        <a:bodyPr/>
        <a:lstStyle/>
        <a:p>
          <a:endParaRPr lang="es-CR"/>
        </a:p>
      </dgm:t>
    </dgm:pt>
    <dgm:pt modelId="{E270E9A1-6417-4312-8F5C-334F8E369E65}" type="sibTrans" cxnId="{A70471BC-97F8-47AD-AC9F-F0B8532353B7}">
      <dgm:prSet/>
      <dgm:spPr/>
      <dgm:t>
        <a:bodyPr/>
        <a:lstStyle/>
        <a:p>
          <a:endParaRPr lang="es-CR"/>
        </a:p>
      </dgm:t>
    </dgm:pt>
    <dgm:pt modelId="{2715683B-C45E-410F-B67B-317BA75E5FE3}">
      <dgm:prSet phldrT="[Texto]"/>
      <dgm:spPr/>
      <dgm:t>
        <a:bodyPr/>
        <a:lstStyle/>
        <a:p>
          <a:r>
            <a:rPr lang="es-CR" dirty="0" smtClean="0"/>
            <a:t>Subsistema de Planificación Regional.</a:t>
          </a:r>
          <a:endParaRPr lang="es-CR" dirty="0"/>
        </a:p>
      </dgm:t>
    </dgm:pt>
    <dgm:pt modelId="{6A38AF33-E13A-43C8-A4FA-C2B81387FA7F}" type="parTrans" cxnId="{488A34A1-541C-450F-84F9-582C848CB64C}">
      <dgm:prSet/>
      <dgm:spPr/>
      <dgm:t>
        <a:bodyPr/>
        <a:lstStyle/>
        <a:p>
          <a:endParaRPr lang="es-CR"/>
        </a:p>
      </dgm:t>
    </dgm:pt>
    <dgm:pt modelId="{B194F9A0-9777-4D7E-B10E-50F037540DB2}" type="sibTrans" cxnId="{488A34A1-541C-450F-84F9-582C848CB64C}">
      <dgm:prSet/>
      <dgm:spPr/>
      <dgm:t>
        <a:bodyPr/>
        <a:lstStyle/>
        <a:p>
          <a:endParaRPr lang="es-CR"/>
        </a:p>
      </dgm:t>
    </dgm:pt>
    <dgm:pt modelId="{831E33BD-3A58-4FDD-BF00-9C88B2E94E7C}">
      <dgm:prSet phldrT="[Texto]"/>
      <dgm:spPr/>
      <dgm:t>
        <a:bodyPr/>
        <a:lstStyle/>
        <a:p>
          <a:r>
            <a:rPr lang="es-CR" smtClean="0"/>
            <a:t>Subsistema de Cooperación Internacional.</a:t>
          </a:r>
          <a:endParaRPr lang="es-CR" dirty="0"/>
        </a:p>
      </dgm:t>
    </dgm:pt>
    <dgm:pt modelId="{513FCE01-F211-4164-9F46-4EDE39618D9D}" type="parTrans" cxnId="{F28A655B-8BCE-42C3-A66D-7620EB681657}">
      <dgm:prSet/>
      <dgm:spPr/>
      <dgm:t>
        <a:bodyPr/>
        <a:lstStyle/>
        <a:p>
          <a:endParaRPr lang="es-CR"/>
        </a:p>
      </dgm:t>
    </dgm:pt>
    <dgm:pt modelId="{4BF13E03-F5D6-4954-9F02-511FEB967ECE}" type="sibTrans" cxnId="{F28A655B-8BCE-42C3-A66D-7620EB681657}">
      <dgm:prSet/>
      <dgm:spPr/>
      <dgm:t>
        <a:bodyPr/>
        <a:lstStyle/>
        <a:p>
          <a:endParaRPr lang="es-CR"/>
        </a:p>
      </dgm:t>
    </dgm:pt>
    <dgm:pt modelId="{23F82928-CFCB-41E8-83E9-7D17F5F864D3}" type="pres">
      <dgm:prSet presAssocID="{529BEAE0-F44F-4B75-9F0C-6490DE4A4FE0}" presName="compositeShape" presStyleCnt="0">
        <dgm:presLayoutVars>
          <dgm:chMax val="7"/>
          <dgm:dir/>
          <dgm:resizeHandles val="exact"/>
        </dgm:presLayoutVars>
      </dgm:prSet>
      <dgm:spPr/>
    </dgm:pt>
    <dgm:pt modelId="{22F4BF8C-1504-41D8-927E-6C8A29A07167}" type="pres">
      <dgm:prSet presAssocID="{8A902E25-F3E1-4C5E-A91F-EF8952AFC3AF}" presName="circ1" presStyleLbl="vennNode1" presStyleIdx="0" presStyleCnt="6"/>
      <dgm:spPr/>
      <dgm:t>
        <a:bodyPr/>
        <a:lstStyle/>
        <a:p>
          <a:endParaRPr lang="es-CR"/>
        </a:p>
      </dgm:t>
    </dgm:pt>
    <dgm:pt modelId="{053F4747-FE1B-424D-8C40-23AF601B86F3}" type="pres">
      <dgm:prSet presAssocID="{8A902E25-F3E1-4C5E-A91F-EF8952AFC3A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2E7521E-B119-4A60-9F30-39F1B67C3E20}" type="pres">
      <dgm:prSet presAssocID="{B771FEC6-8143-445B-A9B9-E57616F73E0D}" presName="circ2" presStyleLbl="vennNode1" presStyleIdx="1" presStyleCnt="6"/>
      <dgm:spPr/>
      <dgm:t>
        <a:bodyPr/>
        <a:lstStyle/>
        <a:p>
          <a:endParaRPr lang="es-CR"/>
        </a:p>
      </dgm:t>
    </dgm:pt>
    <dgm:pt modelId="{35F9CB13-F0F8-45D4-8C65-97AAEE9E67EC}" type="pres">
      <dgm:prSet presAssocID="{B771FEC6-8143-445B-A9B9-E57616F73E0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7F150CB3-4980-4706-A5D1-493D3ECEF42A}" type="pres">
      <dgm:prSet presAssocID="{B1D8FEB8-07A4-4CE3-AD37-6269B4A49586}" presName="circ3" presStyleLbl="vennNode1" presStyleIdx="2" presStyleCnt="6"/>
      <dgm:spPr/>
      <dgm:t>
        <a:bodyPr/>
        <a:lstStyle/>
        <a:p>
          <a:endParaRPr lang="es-CR"/>
        </a:p>
      </dgm:t>
    </dgm:pt>
    <dgm:pt modelId="{E52740A8-6104-4108-BCF8-BB837CD4050B}" type="pres">
      <dgm:prSet presAssocID="{B1D8FEB8-07A4-4CE3-AD37-6269B4A4958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352EAAF-C541-4790-A414-3F08D589C443}" type="pres">
      <dgm:prSet presAssocID="{2715683B-C45E-410F-B67B-317BA75E5FE3}" presName="circ4" presStyleLbl="vennNode1" presStyleIdx="3" presStyleCnt="6"/>
      <dgm:spPr/>
    </dgm:pt>
    <dgm:pt modelId="{F705E27A-5F2F-4425-BB84-C4DB15D45F6C}" type="pres">
      <dgm:prSet presAssocID="{2715683B-C45E-410F-B67B-317BA75E5FE3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27EF2D0-64E2-4429-ADFF-E80197110225}" type="pres">
      <dgm:prSet presAssocID="{E9A503E3-98E6-4F57-9D97-A67B46AEADB1}" presName="circ5" presStyleLbl="vennNode1" presStyleIdx="4" presStyleCnt="6"/>
      <dgm:spPr/>
    </dgm:pt>
    <dgm:pt modelId="{7946A082-DF33-4225-8FA8-968883681900}" type="pres">
      <dgm:prSet presAssocID="{E9A503E3-98E6-4F57-9D97-A67B46AEADB1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F0708A9-AA93-4E9C-B5D3-EEDA42BAABD3}" type="pres">
      <dgm:prSet presAssocID="{831E33BD-3A58-4FDD-BF00-9C88B2E94E7C}" presName="circ6" presStyleLbl="vennNode1" presStyleIdx="5" presStyleCnt="6"/>
      <dgm:spPr/>
    </dgm:pt>
    <dgm:pt modelId="{E6B644DE-3861-490A-8891-B0B52AE28956}" type="pres">
      <dgm:prSet presAssocID="{831E33BD-3A58-4FDD-BF00-9C88B2E94E7C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4D2367A9-9AD7-458D-9C32-25B52EDD8C6D}" srcId="{529BEAE0-F44F-4B75-9F0C-6490DE4A4FE0}" destId="{E9A503E3-98E6-4F57-9D97-A67B46AEADB1}" srcOrd="4" destOrd="0" parTransId="{BA795155-86FC-4DBC-95A4-B11D08CD92AF}" sibTransId="{E0EAE348-D51A-4DE7-9095-B621E625B2A6}"/>
    <dgm:cxn modelId="{C2FB9A00-0A65-4CED-8EB4-16E823B97139}" type="presOf" srcId="{E9A503E3-98E6-4F57-9D97-A67B46AEADB1}" destId="{7946A082-DF33-4225-8FA8-968883681900}" srcOrd="0" destOrd="0" presId="urn:microsoft.com/office/officeart/2005/8/layout/venn1"/>
    <dgm:cxn modelId="{392B8883-7F7D-4BAB-AAC0-5A3F501C116F}" srcId="{529BEAE0-F44F-4B75-9F0C-6490DE4A4FE0}" destId="{8A902E25-F3E1-4C5E-A91F-EF8952AFC3AF}" srcOrd="0" destOrd="0" parTransId="{832E9C92-ECE8-409E-AC8C-8B8FFB7AB61D}" sibTransId="{BB0A0165-77F6-4031-8011-72CC2FDFC803}"/>
    <dgm:cxn modelId="{F28A655B-8BCE-42C3-A66D-7620EB681657}" srcId="{529BEAE0-F44F-4B75-9F0C-6490DE4A4FE0}" destId="{831E33BD-3A58-4FDD-BF00-9C88B2E94E7C}" srcOrd="5" destOrd="0" parTransId="{513FCE01-F211-4164-9F46-4EDE39618D9D}" sibTransId="{4BF13E03-F5D6-4954-9F02-511FEB967ECE}"/>
    <dgm:cxn modelId="{19302EC5-E585-4F91-BB92-73452D8DA510}" type="presOf" srcId="{2715683B-C45E-410F-B67B-317BA75E5FE3}" destId="{F705E27A-5F2F-4425-BB84-C4DB15D45F6C}" srcOrd="0" destOrd="0" presId="urn:microsoft.com/office/officeart/2005/8/layout/venn1"/>
    <dgm:cxn modelId="{A70471BC-97F8-47AD-AC9F-F0B8532353B7}" srcId="{529BEAE0-F44F-4B75-9F0C-6490DE4A4FE0}" destId="{B1D8FEB8-07A4-4CE3-AD37-6269B4A49586}" srcOrd="2" destOrd="0" parTransId="{26623594-1D07-41FD-AD36-E81D7F6B488F}" sibTransId="{E270E9A1-6417-4312-8F5C-334F8E369E65}"/>
    <dgm:cxn modelId="{44CC3AAF-D0B9-403B-A383-7FF108956F42}" type="presOf" srcId="{529BEAE0-F44F-4B75-9F0C-6490DE4A4FE0}" destId="{23F82928-CFCB-41E8-83E9-7D17F5F864D3}" srcOrd="0" destOrd="0" presId="urn:microsoft.com/office/officeart/2005/8/layout/venn1"/>
    <dgm:cxn modelId="{B2F55501-E4F6-46C3-A058-AF94E010DE54}" type="presOf" srcId="{B771FEC6-8143-445B-A9B9-E57616F73E0D}" destId="{35F9CB13-F0F8-45D4-8C65-97AAEE9E67EC}" srcOrd="0" destOrd="0" presId="urn:microsoft.com/office/officeart/2005/8/layout/venn1"/>
    <dgm:cxn modelId="{666968A3-F112-4EEC-9AC8-114ECFF0EC0C}" type="presOf" srcId="{8A902E25-F3E1-4C5E-A91F-EF8952AFC3AF}" destId="{053F4747-FE1B-424D-8C40-23AF601B86F3}" srcOrd="0" destOrd="0" presId="urn:microsoft.com/office/officeart/2005/8/layout/venn1"/>
    <dgm:cxn modelId="{488A34A1-541C-450F-84F9-582C848CB64C}" srcId="{529BEAE0-F44F-4B75-9F0C-6490DE4A4FE0}" destId="{2715683B-C45E-410F-B67B-317BA75E5FE3}" srcOrd="3" destOrd="0" parTransId="{6A38AF33-E13A-43C8-A4FA-C2B81387FA7F}" sibTransId="{B194F9A0-9777-4D7E-B10E-50F037540DB2}"/>
    <dgm:cxn modelId="{322BBCFC-EFCF-4F3C-B73D-8F080AEA86BB}" srcId="{529BEAE0-F44F-4B75-9F0C-6490DE4A4FE0}" destId="{B771FEC6-8143-445B-A9B9-E57616F73E0D}" srcOrd="1" destOrd="0" parTransId="{33738BBA-DCA5-47C7-99DA-A0541FA0433A}" sibTransId="{1CD9E61B-A691-4872-B10B-CC1209758E50}"/>
    <dgm:cxn modelId="{68A6526F-1552-4A65-B180-510D38175145}" type="presOf" srcId="{831E33BD-3A58-4FDD-BF00-9C88B2E94E7C}" destId="{E6B644DE-3861-490A-8891-B0B52AE28956}" srcOrd="0" destOrd="0" presId="urn:microsoft.com/office/officeart/2005/8/layout/venn1"/>
    <dgm:cxn modelId="{4C1BF2CE-0343-46C1-BD83-C715C42B8159}" type="presOf" srcId="{B1D8FEB8-07A4-4CE3-AD37-6269B4A49586}" destId="{E52740A8-6104-4108-BCF8-BB837CD4050B}" srcOrd="0" destOrd="0" presId="urn:microsoft.com/office/officeart/2005/8/layout/venn1"/>
    <dgm:cxn modelId="{81E1B6F1-E2AE-4BD4-85DE-3495CCF3D9D5}" type="presParOf" srcId="{23F82928-CFCB-41E8-83E9-7D17F5F864D3}" destId="{22F4BF8C-1504-41D8-927E-6C8A29A07167}" srcOrd="0" destOrd="0" presId="urn:microsoft.com/office/officeart/2005/8/layout/venn1"/>
    <dgm:cxn modelId="{FA70F0B5-8DC3-4C01-9EE4-0039C385E230}" type="presParOf" srcId="{23F82928-CFCB-41E8-83E9-7D17F5F864D3}" destId="{053F4747-FE1B-424D-8C40-23AF601B86F3}" srcOrd="1" destOrd="0" presId="urn:microsoft.com/office/officeart/2005/8/layout/venn1"/>
    <dgm:cxn modelId="{B993785A-BB3C-4C16-87FA-5E857B28E8C1}" type="presParOf" srcId="{23F82928-CFCB-41E8-83E9-7D17F5F864D3}" destId="{32E7521E-B119-4A60-9F30-39F1B67C3E20}" srcOrd="2" destOrd="0" presId="urn:microsoft.com/office/officeart/2005/8/layout/venn1"/>
    <dgm:cxn modelId="{5A184098-F7A3-4498-AD6A-E3DE713BBBC7}" type="presParOf" srcId="{23F82928-CFCB-41E8-83E9-7D17F5F864D3}" destId="{35F9CB13-F0F8-45D4-8C65-97AAEE9E67EC}" srcOrd="3" destOrd="0" presId="urn:microsoft.com/office/officeart/2005/8/layout/venn1"/>
    <dgm:cxn modelId="{D7843F9E-C90C-4213-BAFC-AE0C89BAE86A}" type="presParOf" srcId="{23F82928-CFCB-41E8-83E9-7D17F5F864D3}" destId="{7F150CB3-4980-4706-A5D1-493D3ECEF42A}" srcOrd="4" destOrd="0" presId="urn:microsoft.com/office/officeart/2005/8/layout/venn1"/>
    <dgm:cxn modelId="{DB964B3B-1258-402A-BA2D-C76AB04C473E}" type="presParOf" srcId="{23F82928-CFCB-41E8-83E9-7D17F5F864D3}" destId="{E52740A8-6104-4108-BCF8-BB837CD4050B}" srcOrd="5" destOrd="0" presId="urn:microsoft.com/office/officeart/2005/8/layout/venn1"/>
    <dgm:cxn modelId="{044A44E9-1450-4B0F-8789-75E52BB69465}" type="presParOf" srcId="{23F82928-CFCB-41E8-83E9-7D17F5F864D3}" destId="{3352EAAF-C541-4790-A414-3F08D589C443}" srcOrd="6" destOrd="0" presId="urn:microsoft.com/office/officeart/2005/8/layout/venn1"/>
    <dgm:cxn modelId="{442C44BB-128F-4905-BCC1-5ACF331A0E01}" type="presParOf" srcId="{23F82928-CFCB-41E8-83E9-7D17F5F864D3}" destId="{F705E27A-5F2F-4425-BB84-C4DB15D45F6C}" srcOrd="7" destOrd="0" presId="urn:microsoft.com/office/officeart/2005/8/layout/venn1"/>
    <dgm:cxn modelId="{012B484A-F712-423D-A64D-DEE5470364D3}" type="presParOf" srcId="{23F82928-CFCB-41E8-83E9-7D17F5F864D3}" destId="{827EF2D0-64E2-4429-ADFF-E80197110225}" srcOrd="8" destOrd="0" presId="urn:microsoft.com/office/officeart/2005/8/layout/venn1"/>
    <dgm:cxn modelId="{DD0B782B-B243-44FB-8763-46E54C19855D}" type="presParOf" srcId="{23F82928-CFCB-41E8-83E9-7D17F5F864D3}" destId="{7946A082-DF33-4225-8FA8-968883681900}" srcOrd="9" destOrd="0" presId="urn:microsoft.com/office/officeart/2005/8/layout/venn1"/>
    <dgm:cxn modelId="{BE7370BA-F36E-4DF7-8535-5E1F00DC1329}" type="presParOf" srcId="{23F82928-CFCB-41E8-83E9-7D17F5F864D3}" destId="{9F0708A9-AA93-4E9C-B5D3-EEDA42BAABD3}" srcOrd="10" destOrd="0" presId="urn:microsoft.com/office/officeart/2005/8/layout/venn1"/>
    <dgm:cxn modelId="{FBF481F8-A4D3-49B7-BA71-92D243ECD499}" type="presParOf" srcId="{23F82928-CFCB-41E8-83E9-7D17F5F864D3}" destId="{E6B644DE-3861-490A-8891-B0B52AE28956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4CD173-56BA-4C2F-9059-288C40195C00}" type="doc">
      <dgm:prSet loTypeId="urn:microsoft.com/office/officeart/2005/8/layout/radial4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R"/>
        </a:p>
      </dgm:t>
    </dgm:pt>
    <dgm:pt modelId="{AC2E919B-18E5-42DE-8E08-AAA65EC2BE58}">
      <dgm:prSet phldrT="[Texto]"/>
      <dgm:spPr/>
      <dgm:t>
        <a:bodyPr/>
        <a:lstStyle/>
        <a:p>
          <a:r>
            <a:rPr lang="es-CR" b="1" dirty="0" smtClean="0">
              <a:latin typeface="+mn-lt"/>
            </a:rPr>
            <a:t>Subsistemas</a:t>
          </a:r>
          <a:r>
            <a:rPr lang="es-CR" dirty="0" smtClean="0"/>
            <a:t> </a:t>
          </a:r>
          <a:r>
            <a:rPr lang="es-CR" b="1" dirty="0" smtClean="0">
              <a:latin typeface="+mn-lt"/>
            </a:rPr>
            <a:t>del SNP</a:t>
          </a:r>
          <a:endParaRPr lang="es-CR" dirty="0"/>
        </a:p>
      </dgm:t>
    </dgm:pt>
    <dgm:pt modelId="{38C61720-0031-4209-862C-426ECD3C2CD5}" type="parTrans" cxnId="{989313C4-FACB-4E0E-9AA4-7848504EB026}">
      <dgm:prSet/>
      <dgm:spPr/>
      <dgm:t>
        <a:bodyPr/>
        <a:lstStyle/>
        <a:p>
          <a:endParaRPr lang="es-CR"/>
        </a:p>
      </dgm:t>
    </dgm:pt>
    <dgm:pt modelId="{C2A8327D-2FD1-46A9-9980-23F719E42E95}" type="sibTrans" cxnId="{989313C4-FACB-4E0E-9AA4-7848504EB026}">
      <dgm:prSet/>
      <dgm:spPr/>
      <dgm:t>
        <a:bodyPr/>
        <a:lstStyle/>
        <a:p>
          <a:endParaRPr lang="es-CR"/>
        </a:p>
      </dgm:t>
    </dgm:pt>
    <dgm:pt modelId="{272B4FCC-1D3A-419B-A91C-77FD7341E992}">
      <dgm:prSet phldrT="[Texto]"/>
      <dgm:spPr/>
      <dgm:t>
        <a:bodyPr/>
        <a:lstStyle/>
        <a:p>
          <a:r>
            <a:rPr lang="es-CR" dirty="0" smtClean="0"/>
            <a:t>Subsistema de Planificación del Desarrollo.</a:t>
          </a:r>
          <a:endParaRPr lang="es-CR" dirty="0"/>
        </a:p>
      </dgm:t>
    </dgm:pt>
    <dgm:pt modelId="{36026A34-F429-4E62-8F70-0E5E4098B37C}" type="parTrans" cxnId="{38AFEB8A-9BE7-4238-BDE9-828169F770A1}">
      <dgm:prSet/>
      <dgm:spPr/>
      <dgm:t>
        <a:bodyPr/>
        <a:lstStyle/>
        <a:p>
          <a:endParaRPr lang="es-CR"/>
        </a:p>
      </dgm:t>
    </dgm:pt>
    <dgm:pt modelId="{7016D5D2-740E-4E86-BA91-82BD713F1ED1}" type="sibTrans" cxnId="{38AFEB8A-9BE7-4238-BDE9-828169F770A1}">
      <dgm:prSet/>
      <dgm:spPr/>
      <dgm:t>
        <a:bodyPr/>
        <a:lstStyle/>
        <a:p>
          <a:endParaRPr lang="es-CR"/>
        </a:p>
      </dgm:t>
    </dgm:pt>
    <dgm:pt modelId="{036F49AF-CB40-46C5-86F3-064F7939B5A7}">
      <dgm:prSet phldrT="[Texto]"/>
      <dgm:spPr/>
      <dgm:t>
        <a:bodyPr/>
        <a:lstStyle/>
        <a:p>
          <a:r>
            <a:rPr lang="es-CR" dirty="0" smtClean="0"/>
            <a:t>Subsistema de Gestión Pública.</a:t>
          </a:r>
          <a:endParaRPr lang="es-CR" dirty="0"/>
        </a:p>
      </dgm:t>
    </dgm:pt>
    <dgm:pt modelId="{F8698D17-42B2-4321-A39F-C4CA0AE50C49}" type="parTrans" cxnId="{CBF9953A-390B-41C8-B329-406CEC5A476A}">
      <dgm:prSet/>
      <dgm:spPr/>
      <dgm:t>
        <a:bodyPr/>
        <a:lstStyle/>
        <a:p>
          <a:endParaRPr lang="es-CR"/>
        </a:p>
      </dgm:t>
    </dgm:pt>
    <dgm:pt modelId="{8106CF8C-3326-4DA9-99D9-87E11DDF0737}" type="sibTrans" cxnId="{CBF9953A-390B-41C8-B329-406CEC5A476A}">
      <dgm:prSet/>
      <dgm:spPr/>
      <dgm:t>
        <a:bodyPr/>
        <a:lstStyle/>
        <a:p>
          <a:endParaRPr lang="es-CR"/>
        </a:p>
      </dgm:t>
    </dgm:pt>
    <dgm:pt modelId="{F40B96C6-74AF-4B75-A47A-4C35A3FCCC3D}">
      <dgm:prSet phldrT="[Texto]"/>
      <dgm:spPr/>
      <dgm:t>
        <a:bodyPr/>
        <a:lstStyle/>
        <a:p>
          <a:r>
            <a:rPr lang="es-CR" dirty="0" smtClean="0"/>
            <a:t>Subsistema de Inversiones Públicas.</a:t>
          </a:r>
          <a:endParaRPr lang="es-CR" dirty="0"/>
        </a:p>
      </dgm:t>
    </dgm:pt>
    <dgm:pt modelId="{1FDA031A-CF57-48BE-9C41-EAB7EAB415A7}" type="parTrans" cxnId="{F10A70FF-8FC8-4FBB-BEA0-2DF769FF65DB}">
      <dgm:prSet/>
      <dgm:spPr/>
      <dgm:t>
        <a:bodyPr/>
        <a:lstStyle/>
        <a:p>
          <a:endParaRPr lang="es-CR"/>
        </a:p>
      </dgm:t>
    </dgm:pt>
    <dgm:pt modelId="{0DA43E9B-6EE1-44EB-962D-5D01DFAF9B5C}" type="sibTrans" cxnId="{F10A70FF-8FC8-4FBB-BEA0-2DF769FF65DB}">
      <dgm:prSet/>
      <dgm:spPr/>
      <dgm:t>
        <a:bodyPr/>
        <a:lstStyle/>
        <a:p>
          <a:endParaRPr lang="es-CR"/>
        </a:p>
      </dgm:t>
    </dgm:pt>
    <dgm:pt modelId="{47B8EADE-6874-47B9-AAEE-E1F3B7920947}">
      <dgm:prSet phldrT="[Texto]"/>
      <dgm:spPr/>
      <dgm:t>
        <a:bodyPr/>
        <a:lstStyle/>
        <a:p>
          <a:r>
            <a:rPr lang="es-CR" smtClean="0"/>
            <a:t>Subsistema de Planificación Regional.</a:t>
          </a:r>
          <a:endParaRPr lang="es-CR" dirty="0"/>
        </a:p>
      </dgm:t>
    </dgm:pt>
    <dgm:pt modelId="{E4CFEAB1-3293-4EAD-AB7F-657FE3678022}" type="parTrans" cxnId="{6FB443F1-92A2-4E62-8631-60869BDD66BB}">
      <dgm:prSet/>
      <dgm:spPr/>
      <dgm:t>
        <a:bodyPr/>
        <a:lstStyle/>
        <a:p>
          <a:endParaRPr lang="es-CR"/>
        </a:p>
      </dgm:t>
    </dgm:pt>
    <dgm:pt modelId="{2AD72667-54E3-4EA7-9C03-F6D44D7D9441}" type="sibTrans" cxnId="{6FB443F1-92A2-4E62-8631-60869BDD66BB}">
      <dgm:prSet/>
      <dgm:spPr/>
      <dgm:t>
        <a:bodyPr/>
        <a:lstStyle/>
        <a:p>
          <a:endParaRPr lang="es-CR"/>
        </a:p>
      </dgm:t>
    </dgm:pt>
    <dgm:pt modelId="{9758C4F2-32E4-407E-9102-A67334858358}">
      <dgm:prSet phldrT="[Texto]"/>
      <dgm:spPr/>
      <dgm:t>
        <a:bodyPr/>
        <a:lstStyle/>
        <a:p>
          <a:r>
            <a:rPr lang="es-CR" smtClean="0"/>
            <a:t>Subsistema de Seguimiento y Evaluación.</a:t>
          </a:r>
          <a:endParaRPr lang="es-CR" dirty="0"/>
        </a:p>
      </dgm:t>
    </dgm:pt>
    <dgm:pt modelId="{8A43C899-C6A2-4150-9963-3F9BC6E90CBC}" type="parTrans" cxnId="{5444F52E-27AD-4E17-8467-2B5BDAFABF1C}">
      <dgm:prSet/>
      <dgm:spPr/>
      <dgm:t>
        <a:bodyPr/>
        <a:lstStyle/>
        <a:p>
          <a:endParaRPr lang="es-CR"/>
        </a:p>
      </dgm:t>
    </dgm:pt>
    <dgm:pt modelId="{BADFFD93-BF58-4AEC-9B83-D4D374C40F02}" type="sibTrans" cxnId="{5444F52E-27AD-4E17-8467-2B5BDAFABF1C}">
      <dgm:prSet/>
      <dgm:spPr/>
      <dgm:t>
        <a:bodyPr/>
        <a:lstStyle/>
        <a:p>
          <a:endParaRPr lang="es-CR"/>
        </a:p>
      </dgm:t>
    </dgm:pt>
    <dgm:pt modelId="{30683EC4-E77D-4B9D-BCCF-C587AC56DFF1}">
      <dgm:prSet phldrT="[Texto]"/>
      <dgm:spPr/>
      <dgm:t>
        <a:bodyPr/>
        <a:lstStyle/>
        <a:p>
          <a:r>
            <a:rPr lang="es-CR" dirty="0" smtClean="0"/>
            <a:t>Subsistema de Cooperación Internacional.</a:t>
          </a:r>
          <a:endParaRPr lang="es-CR" dirty="0"/>
        </a:p>
      </dgm:t>
    </dgm:pt>
    <dgm:pt modelId="{91D6929C-420B-4FDA-930B-6DB18387C28A}" type="parTrans" cxnId="{18D03719-8E9D-4F20-931B-3871361FAE3E}">
      <dgm:prSet/>
      <dgm:spPr/>
      <dgm:t>
        <a:bodyPr/>
        <a:lstStyle/>
        <a:p>
          <a:endParaRPr lang="es-CR"/>
        </a:p>
      </dgm:t>
    </dgm:pt>
    <dgm:pt modelId="{A7857ED7-E6AA-4733-AAFA-14CFF415C69F}" type="sibTrans" cxnId="{18D03719-8E9D-4F20-931B-3871361FAE3E}">
      <dgm:prSet/>
      <dgm:spPr/>
      <dgm:t>
        <a:bodyPr/>
        <a:lstStyle/>
        <a:p>
          <a:endParaRPr lang="es-CR"/>
        </a:p>
      </dgm:t>
    </dgm:pt>
    <dgm:pt modelId="{979121BA-8B24-485F-9B83-6028373A0021}" type="pres">
      <dgm:prSet presAssocID="{0B4CD173-56BA-4C2F-9059-288C40195C0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3B2EA6C1-CD87-4A2C-AB10-57A293DF37BE}" type="pres">
      <dgm:prSet presAssocID="{AC2E919B-18E5-42DE-8E08-AAA65EC2BE58}" presName="centerShape" presStyleLbl="node0" presStyleIdx="0" presStyleCnt="1"/>
      <dgm:spPr/>
      <dgm:t>
        <a:bodyPr/>
        <a:lstStyle/>
        <a:p>
          <a:endParaRPr lang="es-CR"/>
        </a:p>
      </dgm:t>
    </dgm:pt>
    <dgm:pt modelId="{2BC75A54-1DF3-4621-8DD1-8E47A7D96F70}" type="pres">
      <dgm:prSet presAssocID="{36026A34-F429-4E62-8F70-0E5E4098B37C}" presName="parTrans" presStyleLbl="bgSibTrans2D1" presStyleIdx="0" presStyleCnt="6"/>
      <dgm:spPr/>
      <dgm:t>
        <a:bodyPr/>
        <a:lstStyle/>
        <a:p>
          <a:endParaRPr lang="es-CR"/>
        </a:p>
      </dgm:t>
    </dgm:pt>
    <dgm:pt modelId="{AF1FE752-E08F-4986-8887-C9C3964B705D}" type="pres">
      <dgm:prSet presAssocID="{272B4FCC-1D3A-419B-A91C-77FD7341E99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4F9D5CC-0BD4-4E7F-B3F9-3D4EB3180E20}" type="pres">
      <dgm:prSet presAssocID="{F8698D17-42B2-4321-A39F-C4CA0AE50C49}" presName="parTrans" presStyleLbl="bgSibTrans2D1" presStyleIdx="1" presStyleCnt="6"/>
      <dgm:spPr/>
      <dgm:t>
        <a:bodyPr/>
        <a:lstStyle/>
        <a:p>
          <a:endParaRPr lang="es-CR"/>
        </a:p>
      </dgm:t>
    </dgm:pt>
    <dgm:pt modelId="{426FA92C-2A4A-4C85-9258-717B95F1684C}" type="pres">
      <dgm:prSet presAssocID="{036F49AF-CB40-46C5-86F3-064F7939B5A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A22A807-B537-4C8F-9054-081270B614F1}" type="pres">
      <dgm:prSet presAssocID="{1FDA031A-CF57-48BE-9C41-EAB7EAB415A7}" presName="parTrans" presStyleLbl="bgSibTrans2D1" presStyleIdx="2" presStyleCnt="6"/>
      <dgm:spPr/>
      <dgm:t>
        <a:bodyPr/>
        <a:lstStyle/>
        <a:p>
          <a:endParaRPr lang="es-CR"/>
        </a:p>
      </dgm:t>
    </dgm:pt>
    <dgm:pt modelId="{948CD49D-F626-4DF0-B45F-1B4B5100A4EF}" type="pres">
      <dgm:prSet presAssocID="{F40B96C6-74AF-4B75-A47A-4C35A3FCCC3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6427637-4CA9-4D42-8562-40A27B48E30C}" type="pres">
      <dgm:prSet presAssocID="{E4CFEAB1-3293-4EAD-AB7F-657FE3678022}" presName="parTrans" presStyleLbl="bgSibTrans2D1" presStyleIdx="3" presStyleCnt="6"/>
      <dgm:spPr/>
      <dgm:t>
        <a:bodyPr/>
        <a:lstStyle/>
        <a:p>
          <a:endParaRPr lang="es-CR"/>
        </a:p>
      </dgm:t>
    </dgm:pt>
    <dgm:pt modelId="{E7D69948-3525-4BA0-A052-0905BC6689BB}" type="pres">
      <dgm:prSet presAssocID="{47B8EADE-6874-47B9-AAEE-E1F3B792094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FCD3F2D-BCE0-4723-9EAA-A8614974D6A7}" type="pres">
      <dgm:prSet presAssocID="{8A43C899-C6A2-4150-9963-3F9BC6E90CBC}" presName="parTrans" presStyleLbl="bgSibTrans2D1" presStyleIdx="4" presStyleCnt="6"/>
      <dgm:spPr/>
      <dgm:t>
        <a:bodyPr/>
        <a:lstStyle/>
        <a:p>
          <a:endParaRPr lang="es-CR"/>
        </a:p>
      </dgm:t>
    </dgm:pt>
    <dgm:pt modelId="{94C187F1-4F97-452E-8183-4813DB9F9A66}" type="pres">
      <dgm:prSet presAssocID="{9758C4F2-32E4-407E-9102-A6733485835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3BCBF1B-1DE5-4FF1-9161-66C830DB659D}" type="pres">
      <dgm:prSet presAssocID="{91D6929C-420B-4FDA-930B-6DB18387C28A}" presName="parTrans" presStyleLbl="bgSibTrans2D1" presStyleIdx="5" presStyleCnt="6"/>
      <dgm:spPr/>
      <dgm:t>
        <a:bodyPr/>
        <a:lstStyle/>
        <a:p>
          <a:endParaRPr lang="es-CR"/>
        </a:p>
      </dgm:t>
    </dgm:pt>
    <dgm:pt modelId="{512A04F5-15F0-4861-9982-F1E2372BD1C9}" type="pres">
      <dgm:prSet presAssocID="{30683EC4-E77D-4B9D-BCCF-C587AC56DFF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989313C4-FACB-4E0E-9AA4-7848504EB026}" srcId="{0B4CD173-56BA-4C2F-9059-288C40195C00}" destId="{AC2E919B-18E5-42DE-8E08-AAA65EC2BE58}" srcOrd="0" destOrd="0" parTransId="{38C61720-0031-4209-862C-426ECD3C2CD5}" sibTransId="{C2A8327D-2FD1-46A9-9980-23F719E42E95}"/>
    <dgm:cxn modelId="{154B4810-DCDD-4051-A6BF-FDA2FCE186ED}" type="presOf" srcId="{47B8EADE-6874-47B9-AAEE-E1F3B7920947}" destId="{E7D69948-3525-4BA0-A052-0905BC6689BB}" srcOrd="0" destOrd="0" presId="urn:microsoft.com/office/officeart/2005/8/layout/radial4"/>
    <dgm:cxn modelId="{8344361D-D4BC-4AF2-AAC2-DA5FCBFC4332}" type="presOf" srcId="{36026A34-F429-4E62-8F70-0E5E4098B37C}" destId="{2BC75A54-1DF3-4621-8DD1-8E47A7D96F70}" srcOrd="0" destOrd="0" presId="urn:microsoft.com/office/officeart/2005/8/layout/radial4"/>
    <dgm:cxn modelId="{98E3115A-29F5-4D65-B0D4-4DC277058680}" type="presOf" srcId="{F40B96C6-74AF-4B75-A47A-4C35A3FCCC3D}" destId="{948CD49D-F626-4DF0-B45F-1B4B5100A4EF}" srcOrd="0" destOrd="0" presId="urn:microsoft.com/office/officeart/2005/8/layout/radial4"/>
    <dgm:cxn modelId="{38AFEB8A-9BE7-4238-BDE9-828169F770A1}" srcId="{AC2E919B-18E5-42DE-8E08-AAA65EC2BE58}" destId="{272B4FCC-1D3A-419B-A91C-77FD7341E992}" srcOrd="0" destOrd="0" parTransId="{36026A34-F429-4E62-8F70-0E5E4098B37C}" sibTransId="{7016D5D2-740E-4E86-BA91-82BD713F1ED1}"/>
    <dgm:cxn modelId="{BB6DB7E5-181E-4DE0-9354-A866B062DD23}" type="presOf" srcId="{8A43C899-C6A2-4150-9963-3F9BC6E90CBC}" destId="{2FCD3F2D-BCE0-4723-9EAA-A8614974D6A7}" srcOrd="0" destOrd="0" presId="urn:microsoft.com/office/officeart/2005/8/layout/radial4"/>
    <dgm:cxn modelId="{5444F52E-27AD-4E17-8467-2B5BDAFABF1C}" srcId="{AC2E919B-18E5-42DE-8E08-AAA65EC2BE58}" destId="{9758C4F2-32E4-407E-9102-A67334858358}" srcOrd="4" destOrd="0" parTransId="{8A43C899-C6A2-4150-9963-3F9BC6E90CBC}" sibTransId="{BADFFD93-BF58-4AEC-9B83-D4D374C40F02}"/>
    <dgm:cxn modelId="{AF9DB11A-AF46-4DA0-B7E9-AFAEB4B6CFF8}" type="presOf" srcId="{91D6929C-420B-4FDA-930B-6DB18387C28A}" destId="{A3BCBF1B-1DE5-4FF1-9161-66C830DB659D}" srcOrd="0" destOrd="0" presId="urn:microsoft.com/office/officeart/2005/8/layout/radial4"/>
    <dgm:cxn modelId="{961F642F-F557-41B6-936A-E4E7737A4A31}" type="presOf" srcId="{9758C4F2-32E4-407E-9102-A67334858358}" destId="{94C187F1-4F97-452E-8183-4813DB9F9A66}" srcOrd="0" destOrd="0" presId="urn:microsoft.com/office/officeart/2005/8/layout/radial4"/>
    <dgm:cxn modelId="{129FDA8C-9B45-4750-9CD4-EB67354B417D}" type="presOf" srcId="{30683EC4-E77D-4B9D-BCCF-C587AC56DFF1}" destId="{512A04F5-15F0-4861-9982-F1E2372BD1C9}" srcOrd="0" destOrd="0" presId="urn:microsoft.com/office/officeart/2005/8/layout/radial4"/>
    <dgm:cxn modelId="{6FB443F1-92A2-4E62-8631-60869BDD66BB}" srcId="{AC2E919B-18E5-42DE-8E08-AAA65EC2BE58}" destId="{47B8EADE-6874-47B9-AAEE-E1F3B7920947}" srcOrd="3" destOrd="0" parTransId="{E4CFEAB1-3293-4EAD-AB7F-657FE3678022}" sibTransId="{2AD72667-54E3-4EA7-9C03-F6D44D7D9441}"/>
    <dgm:cxn modelId="{BA6CB877-6098-47C3-95A2-12527E21620F}" type="presOf" srcId="{AC2E919B-18E5-42DE-8E08-AAA65EC2BE58}" destId="{3B2EA6C1-CD87-4A2C-AB10-57A293DF37BE}" srcOrd="0" destOrd="0" presId="urn:microsoft.com/office/officeart/2005/8/layout/radial4"/>
    <dgm:cxn modelId="{4A172B0C-5786-4273-A1A9-CCFF25B272B5}" type="presOf" srcId="{E4CFEAB1-3293-4EAD-AB7F-657FE3678022}" destId="{96427637-4CA9-4D42-8562-40A27B48E30C}" srcOrd="0" destOrd="0" presId="urn:microsoft.com/office/officeart/2005/8/layout/radial4"/>
    <dgm:cxn modelId="{89A340AB-C167-47A7-8AB4-4BD6199FF5C5}" type="presOf" srcId="{0B4CD173-56BA-4C2F-9059-288C40195C00}" destId="{979121BA-8B24-485F-9B83-6028373A0021}" srcOrd="0" destOrd="0" presId="urn:microsoft.com/office/officeart/2005/8/layout/radial4"/>
    <dgm:cxn modelId="{F10A70FF-8FC8-4FBB-BEA0-2DF769FF65DB}" srcId="{AC2E919B-18E5-42DE-8E08-AAA65EC2BE58}" destId="{F40B96C6-74AF-4B75-A47A-4C35A3FCCC3D}" srcOrd="2" destOrd="0" parTransId="{1FDA031A-CF57-48BE-9C41-EAB7EAB415A7}" sibTransId="{0DA43E9B-6EE1-44EB-962D-5D01DFAF9B5C}"/>
    <dgm:cxn modelId="{CBF9953A-390B-41C8-B329-406CEC5A476A}" srcId="{AC2E919B-18E5-42DE-8E08-AAA65EC2BE58}" destId="{036F49AF-CB40-46C5-86F3-064F7939B5A7}" srcOrd="1" destOrd="0" parTransId="{F8698D17-42B2-4321-A39F-C4CA0AE50C49}" sibTransId="{8106CF8C-3326-4DA9-99D9-87E11DDF0737}"/>
    <dgm:cxn modelId="{A90D1A0E-6B04-4B20-A8DE-26226BD17208}" type="presOf" srcId="{272B4FCC-1D3A-419B-A91C-77FD7341E992}" destId="{AF1FE752-E08F-4986-8887-C9C3964B705D}" srcOrd="0" destOrd="0" presId="urn:microsoft.com/office/officeart/2005/8/layout/radial4"/>
    <dgm:cxn modelId="{AA52FA98-60EB-42A8-8D8D-1F26728F74C8}" type="presOf" srcId="{1FDA031A-CF57-48BE-9C41-EAB7EAB415A7}" destId="{4A22A807-B537-4C8F-9054-081270B614F1}" srcOrd="0" destOrd="0" presId="urn:microsoft.com/office/officeart/2005/8/layout/radial4"/>
    <dgm:cxn modelId="{7439896E-7790-428C-87DC-F11AA255E9A1}" type="presOf" srcId="{036F49AF-CB40-46C5-86F3-064F7939B5A7}" destId="{426FA92C-2A4A-4C85-9258-717B95F1684C}" srcOrd="0" destOrd="0" presId="urn:microsoft.com/office/officeart/2005/8/layout/radial4"/>
    <dgm:cxn modelId="{18D03719-8E9D-4F20-931B-3871361FAE3E}" srcId="{AC2E919B-18E5-42DE-8E08-AAA65EC2BE58}" destId="{30683EC4-E77D-4B9D-BCCF-C587AC56DFF1}" srcOrd="5" destOrd="0" parTransId="{91D6929C-420B-4FDA-930B-6DB18387C28A}" sibTransId="{A7857ED7-E6AA-4733-AAFA-14CFF415C69F}"/>
    <dgm:cxn modelId="{3565F651-0665-48BC-935C-850D28173E2C}" type="presOf" srcId="{F8698D17-42B2-4321-A39F-C4CA0AE50C49}" destId="{A4F9D5CC-0BD4-4E7F-B3F9-3D4EB3180E20}" srcOrd="0" destOrd="0" presId="urn:microsoft.com/office/officeart/2005/8/layout/radial4"/>
    <dgm:cxn modelId="{53DA126F-9D87-45B3-B68C-903D88C1D707}" type="presParOf" srcId="{979121BA-8B24-485F-9B83-6028373A0021}" destId="{3B2EA6C1-CD87-4A2C-AB10-57A293DF37BE}" srcOrd="0" destOrd="0" presId="urn:microsoft.com/office/officeart/2005/8/layout/radial4"/>
    <dgm:cxn modelId="{551045FC-E734-4CBE-BAEB-8045354C48D2}" type="presParOf" srcId="{979121BA-8B24-485F-9B83-6028373A0021}" destId="{2BC75A54-1DF3-4621-8DD1-8E47A7D96F70}" srcOrd="1" destOrd="0" presId="urn:microsoft.com/office/officeart/2005/8/layout/radial4"/>
    <dgm:cxn modelId="{B4279C93-4BF1-4ADF-9073-F027BDC813C0}" type="presParOf" srcId="{979121BA-8B24-485F-9B83-6028373A0021}" destId="{AF1FE752-E08F-4986-8887-C9C3964B705D}" srcOrd="2" destOrd="0" presId="urn:microsoft.com/office/officeart/2005/8/layout/radial4"/>
    <dgm:cxn modelId="{DC227EA8-86AD-414F-9637-CC91C39C9671}" type="presParOf" srcId="{979121BA-8B24-485F-9B83-6028373A0021}" destId="{A4F9D5CC-0BD4-4E7F-B3F9-3D4EB3180E20}" srcOrd="3" destOrd="0" presId="urn:microsoft.com/office/officeart/2005/8/layout/radial4"/>
    <dgm:cxn modelId="{B801F338-CFE8-467D-8667-CB11C6194787}" type="presParOf" srcId="{979121BA-8B24-485F-9B83-6028373A0021}" destId="{426FA92C-2A4A-4C85-9258-717B95F1684C}" srcOrd="4" destOrd="0" presId="urn:microsoft.com/office/officeart/2005/8/layout/radial4"/>
    <dgm:cxn modelId="{C3F56859-F16C-4751-93F1-A1A9148E0C2F}" type="presParOf" srcId="{979121BA-8B24-485F-9B83-6028373A0021}" destId="{4A22A807-B537-4C8F-9054-081270B614F1}" srcOrd="5" destOrd="0" presId="urn:microsoft.com/office/officeart/2005/8/layout/radial4"/>
    <dgm:cxn modelId="{C0B5EAD2-26EA-497C-BBB4-0E92EFAC94FF}" type="presParOf" srcId="{979121BA-8B24-485F-9B83-6028373A0021}" destId="{948CD49D-F626-4DF0-B45F-1B4B5100A4EF}" srcOrd="6" destOrd="0" presId="urn:microsoft.com/office/officeart/2005/8/layout/radial4"/>
    <dgm:cxn modelId="{A972BEAB-ABE3-4CB4-B8D1-F5CE297F65F6}" type="presParOf" srcId="{979121BA-8B24-485F-9B83-6028373A0021}" destId="{96427637-4CA9-4D42-8562-40A27B48E30C}" srcOrd="7" destOrd="0" presId="urn:microsoft.com/office/officeart/2005/8/layout/radial4"/>
    <dgm:cxn modelId="{6D0DF130-20F6-416A-9555-3D5C0F4EE563}" type="presParOf" srcId="{979121BA-8B24-485F-9B83-6028373A0021}" destId="{E7D69948-3525-4BA0-A052-0905BC6689BB}" srcOrd="8" destOrd="0" presId="urn:microsoft.com/office/officeart/2005/8/layout/radial4"/>
    <dgm:cxn modelId="{93ECC3FC-604A-4553-B2C4-1ED4564A59A6}" type="presParOf" srcId="{979121BA-8B24-485F-9B83-6028373A0021}" destId="{2FCD3F2D-BCE0-4723-9EAA-A8614974D6A7}" srcOrd="9" destOrd="0" presId="urn:microsoft.com/office/officeart/2005/8/layout/radial4"/>
    <dgm:cxn modelId="{C66217CB-A5CA-4BF1-BC15-D412FB0C4959}" type="presParOf" srcId="{979121BA-8B24-485F-9B83-6028373A0021}" destId="{94C187F1-4F97-452E-8183-4813DB9F9A66}" srcOrd="10" destOrd="0" presId="urn:microsoft.com/office/officeart/2005/8/layout/radial4"/>
    <dgm:cxn modelId="{F9076690-3163-42BB-A76F-A6A9345C89AC}" type="presParOf" srcId="{979121BA-8B24-485F-9B83-6028373A0021}" destId="{A3BCBF1B-1DE5-4FF1-9161-66C830DB659D}" srcOrd="11" destOrd="0" presId="urn:microsoft.com/office/officeart/2005/8/layout/radial4"/>
    <dgm:cxn modelId="{9E11C881-C48C-4B52-9BAE-0B94BC28F2E3}" type="presParOf" srcId="{979121BA-8B24-485F-9B83-6028373A0021}" destId="{512A04F5-15F0-4861-9982-F1E2372BD1C9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4BF8C-1504-41D8-927E-6C8A29A07167}">
      <dsp:nvSpPr>
        <dsp:cNvPr id="0" name=""/>
        <dsp:cNvSpPr/>
      </dsp:nvSpPr>
      <dsp:spPr>
        <a:xfrm>
          <a:off x="3469286" y="1117191"/>
          <a:ext cx="1496707" cy="149670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53F4747-FE1B-424D-8C40-23AF601B86F3}">
      <dsp:nvSpPr>
        <dsp:cNvPr id="0" name=""/>
        <dsp:cNvSpPr/>
      </dsp:nvSpPr>
      <dsp:spPr>
        <a:xfrm>
          <a:off x="3282198" y="0"/>
          <a:ext cx="1870883" cy="101915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300" kern="1200" dirty="0" smtClean="0"/>
            <a:t>Subsistema de Planificación del Desarrollo.</a:t>
          </a:r>
          <a:endParaRPr lang="es-CR" sz="2300" kern="1200" dirty="0"/>
        </a:p>
      </dsp:txBody>
      <dsp:txXfrm>
        <a:off x="3282198" y="0"/>
        <a:ext cx="1870883" cy="1019158"/>
      </dsp:txXfrm>
    </dsp:sp>
    <dsp:sp modelId="{32E7521E-B119-4A60-9F30-39F1B67C3E20}">
      <dsp:nvSpPr>
        <dsp:cNvPr id="0" name=""/>
        <dsp:cNvSpPr/>
      </dsp:nvSpPr>
      <dsp:spPr>
        <a:xfrm>
          <a:off x="3955092" y="1397703"/>
          <a:ext cx="1496707" cy="1496707"/>
        </a:xfrm>
        <a:prstGeom prst="ellipse">
          <a:avLst/>
        </a:prstGeom>
        <a:solidFill>
          <a:schemeClr val="accent4">
            <a:alpha val="50000"/>
            <a:hueOff val="-892954"/>
            <a:satOff val="5380"/>
            <a:lumOff val="4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5F9CB13-F0F8-45D4-8C65-97AAEE9E67EC}">
      <dsp:nvSpPr>
        <dsp:cNvPr id="0" name=""/>
        <dsp:cNvSpPr/>
      </dsp:nvSpPr>
      <dsp:spPr>
        <a:xfrm>
          <a:off x="5562805" y="970627"/>
          <a:ext cx="1772974" cy="111622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300" kern="1200" dirty="0" smtClean="0"/>
            <a:t>Subsistema de Gestión Pública.</a:t>
          </a:r>
          <a:endParaRPr lang="es-CR" sz="2300" kern="1200" dirty="0"/>
        </a:p>
      </dsp:txBody>
      <dsp:txXfrm>
        <a:off x="5562805" y="970627"/>
        <a:ext cx="1772974" cy="1116221"/>
      </dsp:txXfrm>
    </dsp:sp>
    <dsp:sp modelId="{7F150CB3-4980-4706-A5D1-493D3ECEF42A}">
      <dsp:nvSpPr>
        <dsp:cNvPr id="0" name=""/>
        <dsp:cNvSpPr/>
      </dsp:nvSpPr>
      <dsp:spPr>
        <a:xfrm>
          <a:off x="3955092" y="1958725"/>
          <a:ext cx="1496707" cy="1496707"/>
        </a:xfrm>
        <a:prstGeom prst="ellipse">
          <a:avLst/>
        </a:prstGeom>
        <a:solidFill>
          <a:schemeClr val="accent4">
            <a:alpha val="50000"/>
            <a:hueOff val="-1785908"/>
            <a:satOff val="10760"/>
            <a:lumOff val="86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52740A8-6104-4108-BCF8-BB837CD4050B}">
      <dsp:nvSpPr>
        <dsp:cNvPr id="0" name=""/>
        <dsp:cNvSpPr/>
      </dsp:nvSpPr>
      <dsp:spPr>
        <a:xfrm>
          <a:off x="5562805" y="2635252"/>
          <a:ext cx="1772974" cy="124725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300" kern="1200" smtClean="0"/>
            <a:t>Subsistema de Inversiones Públicas.</a:t>
          </a:r>
          <a:endParaRPr lang="es-CR" sz="2300" kern="1200" dirty="0"/>
        </a:p>
      </dsp:txBody>
      <dsp:txXfrm>
        <a:off x="5562805" y="2635252"/>
        <a:ext cx="1772974" cy="1247255"/>
      </dsp:txXfrm>
    </dsp:sp>
    <dsp:sp modelId="{3352EAAF-C541-4790-A414-3F08D589C443}">
      <dsp:nvSpPr>
        <dsp:cNvPr id="0" name=""/>
        <dsp:cNvSpPr/>
      </dsp:nvSpPr>
      <dsp:spPr>
        <a:xfrm>
          <a:off x="3469286" y="2239722"/>
          <a:ext cx="1496707" cy="1496707"/>
        </a:xfrm>
        <a:prstGeom prst="ellipse">
          <a:avLst/>
        </a:prstGeom>
        <a:solidFill>
          <a:schemeClr val="accent4">
            <a:alpha val="50000"/>
            <a:hueOff val="-2678862"/>
            <a:satOff val="16139"/>
            <a:lumOff val="12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705E27A-5F2F-4425-BB84-C4DB15D45F6C}">
      <dsp:nvSpPr>
        <dsp:cNvPr id="0" name=""/>
        <dsp:cNvSpPr/>
      </dsp:nvSpPr>
      <dsp:spPr>
        <a:xfrm>
          <a:off x="3282198" y="3833977"/>
          <a:ext cx="1870883" cy="101915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300" kern="1200" dirty="0" smtClean="0"/>
            <a:t>Subsistema de Planificación Regional.</a:t>
          </a:r>
          <a:endParaRPr lang="es-CR" sz="2300" kern="1200" dirty="0"/>
        </a:p>
      </dsp:txBody>
      <dsp:txXfrm>
        <a:off x="3282198" y="3833977"/>
        <a:ext cx="1870883" cy="1019158"/>
      </dsp:txXfrm>
    </dsp:sp>
    <dsp:sp modelId="{827EF2D0-64E2-4429-ADFF-E80197110225}">
      <dsp:nvSpPr>
        <dsp:cNvPr id="0" name=""/>
        <dsp:cNvSpPr/>
      </dsp:nvSpPr>
      <dsp:spPr>
        <a:xfrm>
          <a:off x="2983480" y="1958725"/>
          <a:ext cx="1496707" cy="1496707"/>
        </a:xfrm>
        <a:prstGeom prst="ellipse">
          <a:avLst/>
        </a:prstGeom>
        <a:solidFill>
          <a:schemeClr val="accent4">
            <a:alpha val="50000"/>
            <a:hueOff val="-3571816"/>
            <a:satOff val="21519"/>
            <a:lumOff val="1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946A082-DF33-4225-8FA8-968883681900}">
      <dsp:nvSpPr>
        <dsp:cNvPr id="0" name=""/>
        <dsp:cNvSpPr/>
      </dsp:nvSpPr>
      <dsp:spPr>
        <a:xfrm>
          <a:off x="1099500" y="2635252"/>
          <a:ext cx="1772974" cy="124725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300" kern="1200" smtClean="0"/>
            <a:t>Subsistema de Seguimiento y Evaluación.</a:t>
          </a:r>
          <a:endParaRPr lang="es-CR" sz="2300" kern="1200" dirty="0"/>
        </a:p>
      </dsp:txBody>
      <dsp:txXfrm>
        <a:off x="1099500" y="2635252"/>
        <a:ext cx="1772974" cy="1247255"/>
      </dsp:txXfrm>
    </dsp:sp>
    <dsp:sp modelId="{9F0708A9-AA93-4E9C-B5D3-EEDA42BAABD3}">
      <dsp:nvSpPr>
        <dsp:cNvPr id="0" name=""/>
        <dsp:cNvSpPr/>
      </dsp:nvSpPr>
      <dsp:spPr>
        <a:xfrm>
          <a:off x="2983480" y="1397703"/>
          <a:ext cx="1496707" cy="1496707"/>
        </a:xfrm>
        <a:prstGeom prst="ellipse">
          <a:avLst/>
        </a:prstGeom>
        <a:solidFill>
          <a:schemeClr val="accent4">
            <a:alpha val="50000"/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6B644DE-3861-490A-8891-B0B52AE28956}">
      <dsp:nvSpPr>
        <dsp:cNvPr id="0" name=""/>
        <dsp:cNvSpPr/>
      </dsp:nvSpPr>
      <dsp:spPr>
        <a:xfrm>
          <a:off x="1099500" y="970627"/>
          <a:ext cx="1772974" cy="124725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300" kern="1200" smtClean="0"/>
            <a:t>Subsistema de Cooperación Internacional.</a:t>
          </a:r>
          <a:endParaRPr lang="es-CR" sz="2300" kern="1200" dirty="0"/>
        </a:p>
      </dsp:txBody>
      <dsp:txXfrm>
        <a:off x="1099500" y="970627"/>
        <a:ext cx="1772974" cy="12472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EA6C1-CD87-4A2C-AB10-57A293DF37BE}">
      <dsp:nvSpPr>
        <dsp:cNvPr id="0" name=""/>
        <dsp:cNvSpPr/>
      </dsp:nvSpPr>
      <dsp:spPr>
        <a:xfrm>
          <a:off x="3008697" y="2744956"/>
          <a:ext cx="2201861" cy="220186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300" b="1" kern="1200" dirty="0" smtClean="0">
              <a:latin typeface="+mn-lt"/>
            </a:rPr>
            <a:t>Subsistemas</a:t>
          </a:r>
          <a:r>
            <a:rPr lang="es-CR" sz="2300" kern="1200" dirty="0" smtClean="0"/>
            <a:t> </a:t>
          </a:r>
          <a:r>
            <a:rPr lang="es-CR" sz="2300" b="1" kern="1200" dirty="0" smtClean="0">
              <a:latin typeface="+mn-lt"/>
            </a:rPr>
            <a:t>del SNP</a:t>
          </a:r>
          <a:endParaRPr lang="es-CR" sz="2300" kern="1200" dirty="0"/>
        </a:p>
      </dsp:txBody>
      <dsp:txXfrm>
        <a:off x="3331152" y="3067411"/>
        <a:ext cx="1556951" cy="1556951"/>
      </dsp:txXfrm>
    </dsp:sp>
    <dsp:sp modelId="{2BC75A54-1DF3-4621-8DD1-8E47A7D96F70}">
      <dsp:nvSpPr>
        <dsp:cNvPr id="0" name=""/>
        <dsp:cNvSpPr/>
      </dsp:nvSpPr>
      <dsp:spPr>
        <a:xfrm rot="10800000">
          <a:off x="771481" y="3532122"/>
          <a:ext cx="2114168" cy="62753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1FE752-E08F-4986-8887-C9C3964B705D}">
      <dsp:nvSpPr>
        <dsp:cNvPr id="0" name=""/>
        <dsp:cNvSpPr/>
      </dsp:nvSpPr>
      <dsp:spPr>
        <a:xfrm>
          <a:off x="830" y="3229366"/>
          <a:ext cx="1541303" cy="12330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dirty="0" smtClean="0"/>
            <a:t>Subsistema de Planificación del Desarrollo.</a:t>
          </a:r>
          <a:endParaRPr lang="es-CR" sz="1800" kern="1200" dirty="0"/>
        </a:p>
      </dsp:txBody>
      <dsp:txXfrm>
        <a:off x="36945" y="3265481"/>
        <a:ext cx="1469073" cy="1160812"/>
      </dsp:txXfrm>
    </dsp:sp>
    <dsp:sp modelId="{A4F9D5CC-0BD4-4E7F-B3F9-3D4EB3180E20}">
      <dsp:nvSpPr>
        <dsp:cNvPr id="0" name=""/>
        <dsp:cNvSpPr/>
      </dsp:nvSpPr>
      <dsp:spPr>
        <a:xfrm rot="12960000">
          <a:off x="1207125" y="2191347"/>
          <a:ext cx="2114168" cy="62753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FA92C-2A4A-4C85-9258-717B95F1684C}">
      <dsp:nvSpPr>
        <dsp:cNvPr id="0" name=""/>
        <dsp:cNvSpPr/>
      </dsp:nvSpPr>
      <dsp:spPr>
        <a:xfrm>
          <a:off x="638359" y="1267253"/>
          <a:ext cx="1541303" cy="1233042"/>
        </a:xfrm>
        <a:prstGeom prst="roundRect">
          <a:avLst>
            <a:gd name="adj" fmla="val 10000"/>
          </a:avLst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dirty="0" smtClean="0"/>
            <a:t>Subsistema de Gestión Pública.</a:t>
          </a:r>
          <a:endParaRPr lang="es-CR" sz="1800" kern="1200" dirty="0"/>
        </a:p>
      </dsp:txBody>
      <dsp:txXfrm>
        <a:off x="674474" y="1303368"/>
        <a:ext cx="1469073" cy="1160812"/>
      </dsp:txXfrm>
    </dsp:sp>
    <dsp:sp modelId="{4A22A807-B537-4C8F-9054-081270B614F1}">
      <dsp:nvSpPr>
        <dsp:cNvPr id="0" name=""/>
        <dsp:cNvSpPr/>
      </dsp:nvSpPr>
      <dsp:spPr>
        <a:xfrm rot="15120000">
          <a:off x="2347656" y="1362703"/>
          <a:ext cx="2114168" cy="62753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8CD49D-F626-4DF0-B45F-1B4B5100A4EF}">
      <dsp:nvSpPr>
        <dsp:cNvPr id="0" name=""/>
        <dsp:cNvSpPr/>
      </dsp:nvSpPr>
      <dsp:spPr>
        <a:xfrm>
          <a:off x="2307432" y="54600"/>
          <a:ext cx="1541303" cy="1233042"/>
        </a:xfrm>
        <a:prstGeom prst="roundRect">
          <a:avLst>
            <a:gd name="adj" fmla="val 10000"/>
          </a:avLst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dirty="0" smtClean="0"/>
            <a:t>Subsistema de Inversiones Públicas.</a:t>
          </a:r>
          <a:endParaRPr lang="es-CR" sz="1800" kern="1200" dirty="0"/>
        </a:p>
      </dsp:txBody>
      <dsp:txXfrm>
        <a:off x="2343547" y="90715"/>
        <a:ext cx="1469073" cy="1160812"/>
      </dsp:txXfrm>
    </dsp:sp>
    <dsp:sp modelId="{96427637-4CA9-4D42-8562-40A27B48E30C}">
      <dsp:nvSpPr>
        <dsp:cNvPr id="0" name=""/>
        <dsp:cNvSpPr/>
      </dsp:nvSpPr>
      <dsp:spPr>
        <a:xfrm rot="17280000">
          <a:off x="3757430" y="1362703"/>
          <a:ext cx="2114168" cy="62753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D69948-3525-4BA0-A052-0905BC6689BB}">
      <dsp:nvSpPr>
        <dsp:cNvPr id="0" name=""/>
        <dsp:cNvSpPr/>
      </dsp:nvSpPr>
      <dsp:spPr>
        <a:xfrm>
          <a:off x="4370520" y="54600"/>
          <a:ext cx="1541303" cy="1233042"/>
        </a:xfrm>
        <a:prstGeom prst="roundRect">
          <a:avLst>
            <a:gd name="adj" fmla="val 10000"/>
          </a:avLst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smtClean="0"/>
            <a:t>Subsistema de Planificación Regional.</a:t>
          </a:r>
          <a:endParaRPr lang="es-CR" sz="1800" kern="1200" dirty="0"/>
        </a:p>
      </dsp:txBody>
      <dsp:txXfrm>
        <a:off x="4406635" y="90715"/>
        <a:ext cx="1469073" cy="1160812"/>
      </dsp:txXfrm>
    </dsp:sp>
    <dsp:sp modelId="{2FCD3F2D-BCE0-4723-9EAA-A8614974D6A7}">
      <dsp:nvSpPr>
        <dsp:cNvPr id="0" name=""/>
        <dsp:cNvSpPr/>
      </dsp:nvSpPr>
      <dsp:spPr>
        <a:xfrm rot="19440000">
          <a:off x="4897961" y="2191347"/>
          <a:ext cx="2114168" cy="62753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187F1-4F97-452E-8183-4813DB9F9A66}">
      <dsp:nvSpPr>
        <dsp:cNvPr id="0" name=""/>
        <dsp:cNvSpPr/>
      </dsp:nvSpPr>
      <dsp:spPr>
        <a:xfrm>
          <a:off x="6039593" y="1267253"/>
          <a:ext cx="1541303" cy="1233042"/>
        </a:xfrm>
        <a:prstGeom prst="roundRect">
          <a:avLst>
            <a:gd name="adj" fmla="val 10000"/>
          </a:avLst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smtClean="0"/>
            <a:t>Subsistema de Seguimiento y Evaluación.</a:t>
          </a:r>
          <a:endParaRPr lang="es-CR" sz="1800" kern="1200" dirty="0"/>
        </a:p>
      </dsp:txBody>
      <dsp:txXfrm>
        <a:off x="6075708" y="1303368"/>
        <a:ext cx="1469073" cy="1160812"/>
      </dsp:txXfrm>
    </dsp:sp>
    <dsp:sp modelId="{A3BCBF1B-1DE5-4FF1-9161-66C830DB659D}">
      <dsp:nvSpPr>
        <dsp:cNvPr id="0" name=""/>
        <dsp:cNvSpPr/>
      </dsp:nvSpPr>
      <dsp:spPr>
        <a:xfrm>
          <a:off x="5333605" y="3532122"/>
          <a:ext cx="2114168" cy="62753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2A04F5-15F0-4861-9982-F1E2372BD1C9}">
      <dsp:nvSpPr>
        <dsp:cNvPr id="0" name=""/>
        <dsp:cNvSpPr/>
      </dsp:nvSpPr>
      <dsp:spPr>
        <a:xfrm>
          <a:off x="6677122" y="3229366"/>
          <a:ext cx="1541303" cy="1233042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kern="1200" dirty="0" smtClean="0"/>
            <a:t>Subsistema de Cooperación Internacional.</a:t>
          </a:r>
          <a:endParaRPr lang="es-CR" sz="1800" kern="1200" dirty="0"/>
        </a:p>
      </dsp:txBody>
      <dsp:txXfrm>
        <a:off x="6713237" y="3265481"/>
        <a:ext cx="1469073" cy="1160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9900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9900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524FF3D-7FAB-4A08-B777-3F9D27F580A9}" type="datetimeFigureOut">
              <a:rPr lang="es-ES"/>
              <a:pPr>
                <a:defRPr/>
              </a:pPr>
              <a:t>24/06/2013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926469"/>
            <a:ext cx="3037840" cy="469900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926469"/>
            <a:ext cx="3037840" cy="469900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13FDF54-36A0-4F64-BA51-97C9E6D9017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4902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3" tIns="46877" rIns="93753" bIns="4687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3" tIns="46877" rIns="93753" bIns="4687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CBA93A4-E00E-4116-8A2C-66F2890B2D4C}" type="datetimeFigureOut">
              <a:rPr lang="es-ES"/>
              <a:pPr>
                <a:defRPr/>
              </a:pPr>
              <a:t>24/06/2013</a:t>
            </a:fld>
            <a:endParaRPr lang="es-ES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7288" y="704850"/>
            <a:ext cx="4695825" cy="3522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64051"/>
            <a:ext cx="560832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3" tIns="46877" rIns="93753" bIns="468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469"/>
            <a:ext cx="303784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3" tIns="46877" rIns="93753" bIns="4687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926469"/>
            <a:ext cx="303784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53" tIns="46877" rIns="93753" bIns="4687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6FB592B-5428-4F0B-8A1E-87E4882F64D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642209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 smtClean="0"/>
          </a:p>
        </p:txBody>
      </p:sp>
      <p:sp>
        <p:nvSpPr>
          <p:cNvPr id="19459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FC5613-295F-4172-9C04-0175FE86025E}" type="slidenum">
              <a:rPr lang="es-ES" smtClean="0"/>
              <a:pPr/>
              <a:t>15</a:t>
            </a:fld>
            <a:endParaRPr lang="es-E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3310A-6145-476D-82AF-B76F1094F102}" type="datetime1">
              <a:rPr lang="es-ES"/>
              <a:pPr>
                <a:defRPr/>
              </a:pPr>
              <a:t>24/06/2013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BE2C9-E0D7-4BB7-88FA-D7F6078AD0B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juanluis.monge\Desktop\Refroma\down_portada-05-05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07950" y="6525344"/>
            <a:ext cx="9288463" cy="47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36910"/>
          </a:xfrm>
        </p:spPr>
        <p:txBody>
          <a:bodyPr/>
          <a:lstStyle>
            <a:lvl1pPr>
              <a:defRPr sz="24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C0B15D-6B87-48F5-8185-C1F0564AC2CC}" type="datetime1">
              <a:rPr lang="es-ES"/>
              <a:pPr>
                <a:defRPr/>
              </a:pPr>
              <a:t>24/06/2013</a:t>
            </a:fld>
            <a:endParaRPr lang="es-ES" dirty="0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592267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C2EB5FD-4542-4D3B-A584-BA2528F12094}" type="slidenum">
              <a:rPr lang="es-ES" smtClean="0"/>
              <a:pPr>
                <a:defRPr/>
              </a:pPr>
              <a:t>‹Nº›</a:t>
            </a:fld>
            <a:endParaRPr lang="es-ES" dirty="0"/>
          </a:p>
        </p:txBody>
      </p:sp>
      <p:pic>
        <p:nvPicPr>
          <p:cNvPr id="5" name="Imagen 4" descr="logo_8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88640"/>
            <a:ext cx="2311711" cy="7252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1B099-0ECC-42D5-A18D-042648EA3B22}" type="datetime1">
              <a:rPr lang="es-ES"/>
              <a:pPr>
                <a:defRPr/>
              </a:pPr>
              <a:t>24/06/2013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D2D0C-63A3-477B-9F4F-976CF12A7AD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C:\Users\juanluis.monge\Desktop\Refroma\fondo.png"/>
          <p:cNvPicPr>
            <a:picLocks noChangeAspect="1" noChangeArrowheads="1"/>
          </p:cNvPicPr>
          <p:nvPr userDrawn="1"/>
        </p:nvPicPr>
        <p:blipFill>
          <a:blip r:embed="rId5">
            <a:lum bright="10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8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FF6808-91EC-49CD-BBF8-95653A46614E}" type="datetime1">
              <a:rPr lang="es-ES"/>
              <a:pPr>
                <a:defRPr/>
              </a:pPr>
              <a:t>24/06/2013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E5CE91-F5AF-4984-BA6D-14A93ECD182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1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kern="1200">
          <a:solidFill>
            <a:srgbClr val="002060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206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206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206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00206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457198" y="1844824"/>
            <a:ext cx="6571186" cy="230832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rgbClr val="0070C0"/>
                </a:solidFill>
                <a:latin typeface="+mj-lt"/>
              </a:rPr>
              <a:t>Sistema Nacional de Planificación</a:t>
            </a:r>
          </a:p>
          <a:p>
            <a:pPr algn="ctr"/>
            <a:r>
              <a:rPr lang="es-MX" sz="4800" b="1" dirty="0" smtClean="0">
                <a:solidFill>
                  <a:srgbClr val="0070C0"/>
                </a:solidFill>
                <a:latin typeface="+mj-lt"/>
              </a:rPr>
              <a:t>Costa Rica</a:t>
            </a:r>
            <a:endParaRPr lang="es-CR" sz="48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267744" y="5248364"/>
            <a:ext cx="6297075" cy="52322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 prst="slope"/>
          </a:sp3d>
        </p:spPr>
        <p:txBody>
          <a:bodyPr wrap="square" rtlCol="0">
            <a:spAutoFit/>
          </a:bodyPr>
          <a:lstStyle/>
          <a:p>
            <a:pPr algn="r"/>
            <a:r>
              <a:rPr lang="es-ES" sz="28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Guatemala, junio 2013.</a:t>
            </a:r>
          </a:p>
        </p:txBody>
      </p:sp>
    </p:spTree>
    <p:extLst>
      <p:ext uri="{BB962C8B-B14F-4D97-AF65-F5344CB8AC3E}">
        <p14:creationId xmlns:p14="http://schemas.microsoft.com/office/powerpoint/2010/main" val="1938744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0413002"/>
              </p:ext>
            </p:extLst>
          </p:nvPr>
        </p:nvGraphicFramePr>
        <p:xfrm>
          <a:off x="457200" y="1124744"/>
          <a:ext cx="8219256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3405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611560" y="1284814"/>
            <a:ext cx="8208912" cy="63201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s-ES" sz="3900" b="1" dirty="0" smtClean="0">
                <a:solidFill>
                  <a:srgbClr val="0070C0"/>
                </a:solidFill>
                <a:latin typeface="+mn-lt"/>
              </a:rPr>
              <a:t>Finalidad del Subsistema Planificación Regional</a:t>
            </a:r>
            <a:endParaRPr lang="es-ES" sz="39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11560" y="2551544"/>
            <a:ext cx="80648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CR" sz="2800" dirty="0" smtClean="0"/>
              <a:t>El </a:t>
            </a:r>
            <a:r>
              <a:rPr lang="es-CR" sz="2800" dirty="0"/>
              <a:t>Subsistema de Planificación Regional tendrá la finalidad de coordinar la planificación del desarrollo regional, de largo, mediano y corto plazo con especial atención en la planificación territorial regional y en la disminución de los desequilibrios territoriales.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78465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611560" y="996782"/>
            <a:ext cx="7416824" cy="63201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s-ES" sz="3600" b="1" dirty="0" smtClean="0">
                <a:solidFill>
                  <a:srgbClr val="0070C0"/>
                </a:solidFill>
                <a:latin typeface="+mn-lt"/>
              </a:rPr>
              <a:t>Funciones </a:t>
            </a:r>
            <a:r>
              <a:rPr lang="es-ES" sz="3600" b="1" dirty="0" smtClean="0">
                <a:solidFill>
                  <a:srgbClr val="0070C0"/>
                </a:solidFill>
              </a:rPr>
              <a:t>del </a:t>
            </a:r>
            <a:r>
              <a:rPr lang="es-ES" sz="3600" b="1" dirty="0">
                <a:solidFill>
                  <a:srgbClr val="0070C0"/>
                </a:solidFill>
              </a:rPr>
              <a:t>Subsistema Planificación Regional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67544" y="2051556"/>
            <a:ext cx="80648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s-CR" dirty="0" smtClean="0"/>
              <a:t>Planificar</a:t>
            </a:r>
            <a:r>
              <a:rPr lang="es-CR" dirty="0"/>
              <a:t>, dirigir y coordinar el desarrollo económico, social y ambiental en el nivel regional, de manera equilibrada e inclusiva, con orientación estratégica y visión de largo plazo. </a:t>
            </a:r>
            <a:endParaRPr lang="es-CR" dirty="0" smtClean="0"/>
          </a:p>
          <a:p>
            <a:pPr marL="342900" indent="-342900">
              <a:buFont typeface="+mj-lt"/>
              <a:buAutoNum type="alphaUcPeriod"/>
            </a:pPr>
            <a:endParaRPr lang="es-CR" dirty="0"/>
          </a:p>
          <a:p>
            <a:pPr marL="342900" indent="-342900">
              <a:buFont typeface="+mj-lt"/>
              <a:buAutoNum type="alphaUcPeriod"/>
            </a:pPr>
            <a:r>
              <a:rPr lang="es-CR" dirty="0"/>
              <a:t>Formular el PDR y darle seguimiento y evaluación. </a:t>
            </a:r>
          </a:p>
          <a:p>
            <a:pPr marL="342900" indent="-342900">
              <a:buFont typeface="+mj-lt"/>
              <a:buAutoNum type="alphaUcPeriod"/>
            </a:pPr>
            <a:endParaRPr lang="es-CR" dirty="0"/>
          </a:p>
          <a:p>
            <a:pPr marL="342900" indent="-342900">
              <a:buFont typeface="+mj-lt"/>
              <a:buAutoNum type="alphaUcPeriod"/>
            </a:pPr>
            <a:r>
              <a:rPr lang="es-CR" dirty="0"/>
              <a:t>Establecer mecanismos de participación, compromiso y acción de la población organizada, social y productiva para la búsqueda integral del desarrollo regional. </a:t>
            </a:r>
          </a:p>
          <a:p>
            <a:pPr marL="342900" indent="-342900">
              <a:buFont typeface="+mj-lt"/>
              <a:buAutoNum type="alphaUcPeriod"/>
            </a:pPr>
            <a:endParaRPr lang="es-CR" dirty="0"/>
          </a:p>
          <a:p>
            <a:pPr marL="342900" indent="-342900">
              <a:buFont typeface="+mj-lt"/>
              <a:buAutoNum type="alphaUcPeriod"/>
            </a:pPr>
            <a:r>
              <a:rPr lang="es-CR" dirty="0"/>
              <a:t>Realizar estudios, planes, programas y proyectos orientados al desarrollo regional y a disminuir las desigualdades. </a:t>
            </a:r>
          </a:p>
          <a:p>
            <a:pPr marL="342900" indent="-342900">
              <a:buFont typeface="+mj-lt"/>
              <a:buAutoNum type="alphaUcPeriod"/>
            </a:pPr>
            <a:endParaRPr lang="es-CR" dirty="0"/>
          </a:p>
          <a:p>
            <a:pPr marL="342900" indent="-342900">
              <a:buFont typeface="+mj-lt"/>
              <a:buAutoNum type="alphaUcPeriod"/>
            </a:pPr>
            <a:r>
              <a:rPr lang="es-CR" dirty="0"/>
              <a:t>Promover la desconcentración y la efectividad de la Administración Pública en las regiones. </a:t>
            </a:r>
          </a:p>
          <a:p>
            <a:pPr marL="361950" lvl="0" indent="-361950" algn="just">
              <a:buFont typeface="+mj-lt"/>
              <a:buAutoNum type="alphaU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3532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611560" y="996782"/>
            <a:ext cx="7416824" cy="63201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s-ES" sz="3600" b="1" dirty="0" smtClean="0">
                <a:solidFill>
                  <a:srgbClr val="0070C0"/>
                </a:solidFill>
                <a:latin typeface="+mn-lt"/>
              </a:rPr>
              <a:t>Funciones </a:t>
            </a:r>
            <a:r>
              <a:rPr lang="es-ES" sz="3600" b="1" dirty="0" smtClean="0">
                <a:solidFill>
                  <a:srgbClr val="0070C0"/>
                </a:solidFill>
              </a:rPr>
              <a:t>del </a:t>
            </a:r>
            <a:r>
              <a:rPr lang="es-ES" sz="3600" b="1" dirty="0">
                <a:solidFill>
                  <a:srgbClr val="0070C0"/>
                </a:solidFill>
              </a:rPr>
              <a:t>Subsistema Planificación </a:t>
            </a:r>
            <a:r>
              <a:rPr lang="es-ES" sz="3600" b="1" dirty="0" smtClean="0">
                <a:solidFill>
                  <a:srgbClr val="0070C0"/>
                </a:solidFill>
              </a:rPr>
              <a:t>Regional (2)</a:t>
            </a:r>
            <a:endParaRPr lang="es-ES" sz="3600" b="1" dirty="0">
              <a:solidFill>
                <a:srgbClr val="0070C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7544" y="2051556"/>
            <a:ext cx="80648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 startAt="6"/>
            </a:pPr>
            <a:endParaRPr lang="es-CR" dirty="0"/>
          </a:p>
          <a:p>
            <a:pPr marL="342900" indent="-342900">
              <a:buFont typeface="+mj-lt"/>
              <a:buAutoNum type="alphaUcPeriod" startAt="6"/>
            </a:pPr>
            <a:r>
              <a:rPr lang="es-CR" dirty="0"/>
              <a:t>Generar condiciones y capacidades para la reactivación económica y social de las regiones con menor desarrollo relativo. </a:t>
            </a:r>
            <a:endParaRPr lang="es-CR" dirty="0" smtClean="0"/>
          </a:p>
          <a:p>
            <a:pPr marL="342900" indent="-342900">
              <a:buFont typeface="+mj-lt"/>
              <a:buAutoNum type="alphaUcPeriod" startAt="6"/>
            </a:pPr>
            <a:endParaRPr lang="es-CR" dirty="0"/>
          </a:p>
          <a:p>
            <a:pPr marL="342900" indent="-342900">
              <a:buFont typeface="+mj-lt"/>
              <a:buAutoNum type="alphaUcPeriod" startAt="6"/>
            </a:pPr>
            <a:r>
              <a:rPr lang="es-CR" dirty="0" smtClean="0"/>
              <a:t>Propiciar </a:t>
            </a:r>
            <a:r>
              <a:rPr lang="es-CR" dirty="0"/>
              <a:t>la coordinación interinstitucional en los procesos de desarrollo regionales, con la efectiva participación de los gobiernos locales y otros actores locales. </a:t>
            </a:r>
            <a:endParaRPr lang="es-CR" dirty="0" smtClean="0"/>
          </a:p>
          <a:p>
            <a:pPr marL="342900" indent="-342900">
              <a:buFont typeface="+mj-lt"/>
              <a:buAutoNum type="alphaUcPeriod" startAt="6"/>
            </a:pPr>
            <a:endParaRPr lang="es-CR" dirty="0"/>
          </a:p>
          <a:p>
            <a:pPr marL="342900" indent="-342900">
              <a:buFont typeface="+mj-lt"/>
              <a:buAutoNum type="alphaUcPeriod" startAt="6"/>
            </a:pPr>
            <a:r>
              <a:rPr lang="es-CR" dirty="0" smtClean="0"/>
              <a:t>Promover </a:t>
            </a:r>
            <a:r>
              <a:rPr lang="es-CR" dirty="0"/>
              <a:t>la descentralización territorial en las regiones. </a:t>
            </a:r>
            <a:endParaRPr lang="es-CR" dirty="0" smtClean="0"/>
          </a:p>
          <a:p>
            <a:pPr marL="342900" indent="-342900">
              <a:buFont typeface="+mj-lt"/>
              <a:buAutoNum type="alphaUcPeriod" startAt="6"/>
            </a:pPr>
            <a:endParaRPr lang="es-CR" dirty="0"/>
          </a:p>
          <a:p>
            <a:pPr marL="342900" indent="-342900">
              <a:buFont typeface="+mj-lt"/>
              <a:buAutoNum type="alphaUcPeriod" startAt="6"/>
            </a:pPr>
            <a:r>
              <a:rPr lang="es-CR" dirty="0" smtClean="0"/>
              <a:t>Cualquier </a:t>
            </a:r>
            <a:r>
              <a:rPr lang="es-CR" dirty="0"/>
              <a:t>otra que resulte comprendida dentro de su competencia. </a:t>
            </a:r>
          </a:p>
        </p:txBody>
      </p:sp>
    </p:spTree>
    <p:extLst>
      <p:ext uri="{BB962C8B-B14F-4D97-AF65-F5344CB8AC3E}">
        <p14:creationId xmlns:p14="http://schemas.microsoft.com/office/powerpoint/2010/main" val="340250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611560" y="1124744"/>
            <a:ext cx="8532440" cy="63201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s-ES" sz="3600" b="1" dirty="0" smtClean="0">
                <a:solidFill>
                  <a:srgbClr val="0070C0"/>
                </a:solidFill>
              </a:rPr>
              <a:t>Instrumentos </a:t>
            </a:r>
            <a:r>
              <a:rPr lang="es-ES" sz="3600" b="1" dirty="0">
                <a:solidFill>
                  <a:srgbClr val="0070C0"/>
                </a:solidFill>
              </a:rPr>
              <a:t>del Subsistema Planificación Regional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39552" y="2195572"/>
            <a:ext cx="8064896" cy="4424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lvl="0" indent="-361950" algn="just">
              <a:spcBef>
                <a:spcPts val="300"/>
              </a:spcBef>
              <a:buAutoNum type="alphaUcPeriod"/>
            </a:pPr>
            <a:r>
              <a:rPr lang="es-CR" sz="2200" dirty="0" smtClean="0"/>
              <a:t>Planes Regionales de Desarrollo.</a:t>
            </a:r>
          </a:p>
          <a:p>
            <a:pPr marL="361950" lvl="0" indent="-361950" algn="just">
              <a:spcBef>
                <a:spcPts val="300"/>
              </a:spcBef>
              <a:buAutoNum type="alphaUcPeriod"/>
            </a:pPr>
            <a:r>
              <a:rPr lang="es-CR" sz="2200" dirty="0" smtClean="0"/>
              <a:t>Los </a:t>
            </a:r>
            <a:r>
              <a:rPr lang="es-CR" sz="2200" dirty="0"/>
              <a:t>planes cantonales de desarrollo. </a:t>
            </a:r>
            <a:endParaRPr lang="es-CR" sz="2200" dirty="0" smtClean="0"/>
          </a:p>
          <a:p>
            <a:pPr marL="361950" lvl="0" indent="-361950" algn="just">
              <a:spcBef>
                <a:spcPts val="300"/>
              </a:spcBef>
              <a:buAutoNum type="alphaUcPeriod"/>
            </a:pPr>
            <a:r>
              <a:rPr lang="es-CR" sz="2200" dirty="0" smtClean="0"/>
              <a:t>Los </a:t>
            </a:r>
            <a:r>
              <a:rPr lang="es-CR" sz="2200" dirty="0"/>
              <a:t>Planes Reguladores del Ordenamiento Territorial que se apliquen en las regiones, como instrumentos </a:t>
            </a:r>
            <a:r>
              <a:rPr lang="es-CR" sz="2200" dirty="0" err="1"/>
              <a:t>subnacionales</a:t>
            </a:r>
            <a:r>
              <a:rPr lang="es-CR" sz="2200" dirty="0"/>
              <a:t> y </a:t>
            </a:r>
            <a:r>
              <a:rPr lang="es-CR" sz="2200" dirty="0" err="1"/>
              <a:t>supracantonales</a:t>
            </a:r>
            <a:r>
              <a:rPr lang="es-CR" sz="2200" dirty="0"/>
              <a:t>. </a:t>
            </a:r>
            <a:endParaRPr lang="es-CR" sz="2200" dirty="0" smtClean="0"/>
          </a:p>
          <a:p>
            <a:pPr marL="361950" lvl="0" indent="-361950" algn="just">
              <a:spcBef>
                <a:spcPts val="300"/>
              </a:spcBef>
              <a:buAutoNum type="alphaUcPeriod"/>
            </a:pPr>
            <a:r>
              <a:rPr lang="es-CR" sz="2200" dirty="0" smtClean="0"/>
              <a:t>Los </a:t>
            </a:r>
            <a:r>
              <a:rPr lang="es-CR" sz="2200" dirty="0"/>
              <a:t>lineamientos técnicos de planificación regional y rural. </a:t>
            </a:r>
            <a:endParaRPr lang="es-CR" sz="2200" dirty="0" smtClean="0"/>
          </a:p>
          <a:p>
            <a:pPr marL="361950" lvl="0" indent="-361950" algn="just">
              <a:spcBef>
                <a:spcPts val="300"/>
              </a:spcBef>
              <a:buAutoNum type="alphaUcPeriod"/>
            </a:pPr>
            <a:r>
              <a:rPr lang="es-CR" sz="2200" dirty="0" smtClean="0"/>
              <a:t>El </a:t>
            </a:r>
            <a:r>
              <a:rPr lang="es-CR" sz="2200" dirty="0"/>
              <a:t>Sistema de Indicadores Regionales. </a:t>
            </a:r>
            <a:endParaRPr lang="es-CR" sz="2200" dirty="0" smtClean="0"/>
          </a:p>
          <a:p>
            <a:pPr marL="361950" lvl="0" indent="-361950" algn="just">
              <a:spcBef>
                <a:spcPts val="300"/>
              </a:spcBef>
              <a:buAutoNum type="alphaUcPeriod"/>
            </a:pPr>
            <a:r>
              <a:rPr lang="es-CR" sz="2200" dirty="0" smtClean="0"/>
              <a:t>Los </a:t>
            </a:r>
            <a:r>
              <a:rPr lang="es-CR" sz="2200" dirty="0"/>
              <a:t>Informes Anuales de Seguimiento de Desarrollo Regional, incluyendo la dimensión sectorial regional. </a:t>
            </a:r>
            <a:endParaRPr lang="es-CR" sz="2200" dirty="0" smtClean="0"/>
          </a:p>
          <a:p>
            <a:pPr marL="361950" lvl="0" indent="-361950" algn="just">
              <a:spcBef>
                <a:spcPts val="300"/>
              </a:spcBef>
              <a:buAutoNum type="alphaUcPeriod"/>
            </a:pPr>
            <a:r>
              <a:rPr lang="es-CR" sz="2200" dirty="0" smtClean="0"/>
              <a:t>Otros </a:t>
            </a:r>
            <a:r>
              <a:rPr lang="es-CR" sz="2200" dirty="0"/>
              <a:t>instrumentos de planificación regional, cantonal o locales. </a:t>
            </a:r>
          </a:p>
          <a:p>
            <a:pPr lvl="0" algn="just">
              <a:spcBef>
                <a:spcPts val="300"/>
              </a:spcBef>
            </a:pPr>
            <a:r>
              <a:rPr lang="es-CR" sz="2200" dirty="0" smtClean="0"/>
              <a:t> 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303039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482435" y="4653136"/>
            <a:ext cx="828040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ts val="0"/>
              </a:spcBef>
            </a:pPr>
            <a:r>
              <a:rPr lang="es-CR" sz="4400" b="1" dirty="0" smtClean="0">
                <a:solidFill>
                  <a:srgbClr val="002F5C"/>
                </a:solidFill>
                <a:latin typeface="+mn-lt"/>
                <a:cs typeface="Arial"/>
              </a:rPr>
              <a:t>Muchas Gracias</a:t>
            </a:r>
            <a:endParaRPr lang="es-CR" sz="4400" dirty="0" smtClean="0">
              <a:solidFill>
                <a:srgbClr val="002F5C"/>
              </a:solidFill>
              <a:latin typeface="+mn-lt"/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595197"/>
            <a:ext cx="7371485" cy="2385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/>
          <a:lstStyle/>
          <a:p>
            <a:pPr algn="just"/>
            <a:r>
              <a:rPr lang="es-CR" sz="3300" b="1" dirty="0" smtClean="0">
                <a:solidFill>
                  <a:srgbClr val="0070C0"/>
                </a:solidFill>
                <a:latin typeface="+mn-lt"/>
                <a:ea typeface="+mj-ea"/>
              </a:rPr>
              <a:t>Ley 5525</a:t>
            </a:r>
          </a:p>
          <a:p>
            <a:pPr marL="0" indent="0" algn="just">
              <a:buNone/>
            </a:pPr>
            <a:endParaRPr lang="es-CR" sz="25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s-CR" sz="2500" dirty="0" smtClean="0">
                <a:solidFill>
                  <a:schemeClr val="tx1"/>
                </a:solidFill>
              </a:rPr>
              <a:t>La </a:t>
            </a:r>
            <a:r>
              <a:rPr lang="es-CR" sz="2500" dirty="0">
                <a:solidFill>
                  <a:schemeClr val="tx1"/>
                </a:solidFill>
              </a:rPr>
              <a:t>Ley de Planificación </a:t>
            </a:r>
            <a:r>
              <a:rPr lang="es-CR" sz="2500" dirty="0" smtClean="0">
                <a:solidFill>
                  <a:schemeClr val="tx1"/>
                </a:solidFill>
              </a:rPr>
              <a:t>Nacional 5525;  creó </a:t>
            </a:r>
            <a:r>
              <a:rPr lang="es-CR" sz="2500" dirty="0">
                <a:solidFill>
                  <a:schemeClr val="tx1"/>
                </a:solidFill>
              </a:rPr>
              <a:t>el Sistema Nacional de Planificación como columna vertebral para las labores </a:t>
            </a:r>
            <a:r>
              <a:rPr lang="es-CR" sz="2500" dirty="0" smtClean="0">
                <a:solidFill>
                  <a:schemeClr val="tx1"/>
                </a:solidFill>
              </a:rPr>
              <a:t>de:</a:t>
            </a:r>
          </a:p>
          <a:p>
            <a:pPr marL="1806575" indent="-514350" algn="just">
              <a:buFont typeface="+mj-lt"/>
              <a:buAutoNum type="arabicPeriod"/>
            </a:pPr>
            <a:r>
              <a:rPr lang="es-CR" sz="2500" dirty="0" smtClean="0">
                <a:solidFill>
                  <a:schemeClr val="tx1"/>
                </a:solidFill>
              </a:rPr>
              <a:t>Programación,</a:t>
            </a:r>
          </a:p>
          <a:p>
            <a:pPr marL="1806575" indent="-514350" algn="just">
              <a:buFont typeface="+mj-lt"/>
              <a:buAutoNum type="arabicPeriod"/>
            </a:pPr>
            <a:r>
              <a:rPr lang="es-CR" sz="2500" dirty="0" err="1" smtClean="0">
                <a:solidFill>
                  <a:schemeClr val="tx1"/>
                </a:solidFill>
              </a:rPr>
              <a:t>Presupuestación</a:t>
            </a:r>
            <a:r>
              <a:rPr lang="es-CR" sz="2500" dirty="0">
                <a:solidFill>
                  <a:schemeClr val="tx1"/>
                </a:solidFill>
              </a:rPr>
              <a:t>, </a:t>
            </a:r>
            <a:endParaRPr lang="es-CR" sz="2500" dirty="0" smtClean="0">
              <a:solidFill>
                <a:schemeClr val="tx1"/>
              </a:solidFill>
            </a:endParaRPr>
          </a:p>
          <a:p>
            <a:pPr marL="1806575" indent="-514350" algn="just">
              <a:buFont typeface="+mj-lt"/>
              <a:buAutoNum type="arabicPeriod"/>
            </a:pPr>
            <a:r>
              <a:rPr lang="es-CR" sz="2500" dirty="0" smtClean="0">
                <a:solidFill>
                  <a:schemeClr val="tx1"/>
                </a:solidFill>
              </a:rPr>
              <a:t>Ejecución </a:t>
            </a:r>
            <a:r>
              <a:rPr lang="es-CR" sz="2500" dirty="0">
                <a:solidFill>
                  <a:schemeClr val="tx1"/>
                </a:solidFill>
              </a:rPr>
              <a:t>y </a:t>
            </a:r>
            <a:r>
              <a:rPr lang="es-CR" sz="2500" dirty="0" smtClean="0">
                <a:solidFill>
                  <a:schemeClr val="tx1"/>
                </a:solidFill>
              </a:rPr>
              <a:t>evaluación.</a:t>
            </a:r>
          </a:p>
          <a:p>
            <a:pPr marL="0" indent="0" algn="just">
              <a:buNone/>
            </a:pPr>
            <a:endParaRPr lang="es-CR" sz="25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s-CR" sz="2500" dirty="0">
                <a:solidFill>
                  <a:schemeClr val="tx1"/>
                </a:solidFill>
              </a:rPr>
              <a:t>D</a:t>
            </a:r>
            <a:r>
              <a:rPr lang="es-CR" sz="2500" dirty="0" smtClean="0">
                <a:solidFill>
                  <a:schemeClr val="tx1"/>
                </a:solidFill>
              </a:rPr>
              <a:t>e </a:t>
            </a:r>
            <a:r>
              <a:rPr lang="es-CR" sz="2500" dirty="0">
                <a:solidFill>
                  <a:schemeClr val="tx1"/>
                </a:solidFill>
              </a:rPr>
              <a:t>las acciones estratégicas del Gobierno de la Republica.</a:t>
            </a:r>
          </a:p>
        </p:txBody>
      </p:sp>
    </p:spTree>
    <p:extLst>
      <p:ext uri="{BB962C8B-B14F-4D97-AF65-F5344CB8AC3E}">
        <p14:creationId xmlns:p14="http://schemas.microsoft.com/office/powerpoint/2010/main" val="1701965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827584" y="980728"/>
            <a:ext cx="8159104" cy="1080120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s-MX" sz="3600" b="1" dirty="0" smtClean="0">
                <a:solidFill>
                  <a:srgbClr val="0070C0"/>
                </a:solidFill>
                <a:latin typeface="+mn-lt"/>
              </a:rPr>
              <a:t>¿Qué es el Sistema Nacional de Planificación, SNP?</a:t>
            </a:r>
            <a:endParaRPr lang="es-CR" sz="36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99592" y="2194986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>
                <a:latin typeface="+mj-lt"/>
              </a:rPr>
              <a:t>El SNP es un conjunto de procesos que se expresan en normas y procedimientos de cumplimiento general, de orden político, técnico y administrativo, que establece la forma y los mecanismos de participación de los niveles nacional, regional y local en la racionalización en la toma de decisiones para la definición de las políticas de desarrollo y la orientación en la asignación de los recursos públicos.</a:t>
            </a:r>
            <a:endParaRPr lang="es-C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920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755576" y="908720"/>
            <a:ext cx="7920880" cy="85496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s-ES" sz="3600" b="1" dirty="0" smtClean="0">
                <a:solidFill>
                  <a:srgbClr val="0070C0"/>
                </a:solidFill>
                <a:latin typeface="+mn-lt"/>
              </a:rPr>
              <a:t>Marco Legal del SNP</a:t>
            </a:r>
            <a:endParaRPr lang="es-ES" sz="36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55576" y="2132856"/>
            <a:ext cx="7920880" cy="4569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ES" sz="2300" dirty="0"/>
              <a:t>Ley </a:t>
            </a:r>
            <a:r>
              <a:rPr lang="es-ES" sz="2300" dirty="0" smtClean="0"/>
              <a:t>5525 </a:t>
            </a:r>
            <a:r>
              <a:rPr lang="es-ES" sz="2300" dirty="0"/>
              <a:t>de Planificación Nacional, Reformas y </a:t>
            </a:r>
            <a:r>
              <a:rPr lang="es-ES" sz="2300" dirty="0" smtClean="0"/>
              <a:t>Anexos: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sz="2300" dirty="0" smtClean="0">
              <a:ea typeface="Calibri"/>
              <a:cs typeface="Times New Roman"/>
            </a:endParaRPr>
          </a:p>
          <a:p>
            <a:pPr marL="361950">
              <a:lnSpc>
                <a:spcPct val="115000"/>
              </a:lnSpc>
              <a:spcAft>
                <a:spcPts val="0"/>
              </a:spcAft>
            </a:pPr>
            <a:r>
              <a:rPr lang="es-ES" sz="2300" dirty="0" smtClean="0">
                <a:ea typeface="Calibri"/>
                <a:cs typeface="Times New Roman"/>
              </a:rPr>
              <a:t>Articulo 1:  Objetivos.</a:t>
            </a:r>
          </a:p>
          <a:p>
            <a:pPr marL="36195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endParaRPr lang="es-ES" sz="2300" dirty="0">
              <a:ea typeface="Calibri"/>
              <a:cs typeface="Times New Roman"/>
            </a:endParaRPr>
          </a:p>
          <a:p>
            <a:pPr marL="361950">
              <a:lnSpc>
                <a:spcPct val="115000"/>
              </a:lnSpc>
              <a:spcAft>
                <a:spcPts val="0"/>
              </a:spcAft>
            </a:pPr>
            <a:r>
              <a:rPr lang="es-ES" sz="2300" dirty="0" smtClean="0">
                <a:ea typeface="Calibri"/>
                <a:cs typeface="Times New Roman"/>
              </a:rPr>
              <a:t>Artículo 2:  Funciones.</a:t>
            </a:r>
          </a:p>
          <a:p>
            <a:pPr marL="361950">
              <a:lnSpc>
                <a:spcPct val="115000"/>
              </a:lnSpc>
              <a:spcAft>
                <a:spcPts val="0"/>
              </a:spcAft>
              <a:buFont typeface="Arial" pitchFamily="34" charset="0"/>
              <a:buChar char="•"/>
            </a:pPr>
            <a:endParaRPr lang="es-ES" sz="2300" dirty="0">
              <a:ea typeface="Calibri"/>
              <a:cs typeface="Times New Roman"/>
            </a:endParaRPr>
          </a:p>
          <a:p>
            <a:pPr marL="361950">
              <a:lnSpc>
                <a:spcPct val="115000"/>
              </a:lnSpc>
            </a:pPr>
            <a:r>
              <a:rPr lang="es-ES" sz="2300" dirty="0" smtClean="0">
                <a:ea typeface="Calibri"/>
                <a:cs typeface="Times New Roman"/>
              </a:rPr>
              <a:t>Artículo 3:  Organismos del SNP.</a:t>
            </a:r>
          </a:p>
          <a:p>
            <a:pPr marL="361950">
              <a:lnSpc>
                <a:spcPct val="115000"/>
              </a:lnSpc>
              <a:buFont typeface="Arial" pitchFamily="34" charset="0"/>
              <a:buChar char="•"/>
            </a:pPr>
            <a:endParaRPr lang="es-ES" sz="2300" dirty="0">
              <a:ea typeface="Calibri"/>
              <a:cs typeface="Times New Roman"/>
            </a:endParaRPr>
          </a:p>
          <a:p>
            <a:pPr marL="361950">
              <a:lnSpc>
                <a:spcPct val="115000"/>
              </a:lnSpc>
            </a:pPr>
            <a:r>
              <a:rPr lang="es-ES" sz="2300" dirty="0" smtClean="0">
                <a:ea typeface="Calibri"/>
                <a:cs typeface="Times New Roman"/>
              </a:rPr>
              <a:t>Artículo </a:t>
            </a:r>
            <a:r>
              <a:rPr lang="es-ES" sz="2300" dirty="0">
                <a:ea typeface="Calibri"/>
                <a:cs typeface="Times New Roman"/>
              </a:rPr>
              <a:t>4</a:t>
            </a:r>
            <a:r>
              <a:rPr lang="es-ES" sz="2300" dirty="0" smtClean="0">
                <a:ea typeface="Calibri"/>
                <a:cs typeface="Times New Roman"/>
              </a:rPr>
              <a:t>:  Dependencia de los Organismos del SNP.</a:t>
            </a:r>
            <a:endParaRPr lang="es-ES" sz="23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sz="23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ES" sz="23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03766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 txBox="1">
            <a:spLocks/>
          </p:cNvSpPr>
          <p:nvPr/>
        </p:nvSpPr>
        <p:spPr>
          <a:xfrm>
            <a:off x="611560" y="731047"/>
            <a:ext cx="7416824" cy="63201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s-ES" sz="3600" b="1" dirty="0" smtClean="0">
                <a:solidFill>
                  <a:srgbClr val="0070C0"/>
                </a:solidFill>
                <a:latin typeface="+mn-lt"/>
              </a:rPr>
              <a:t>Objetivos del SNP</a:t>
            </a:r>
            <a:endParaRPr lang="es-ES" sz="36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67544" y="1628800"/>
            <a:ext cx="80648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lphaUcPeriod"/>
            </a:pPr>
            <a:endParaRPr lang="es-CR" sz="2300" dirty="0" smtClean="0"/>
          </a:p>
          <a:p>
            <a:pPr marL="457200" indent="-457200" algn="just">
              <a:buFont typeface="+mj-lt"/>
              <a:buAutoNum type="alphaUcPeriod"/>
            </a:pPr>
            <a:r>
              <a:rPr lang="es-CR" sz="2300" dirty="0" smtClean="0"/>
              <a:t>Intensificar </a:t>
            </a:r>
            <a:r>
              <a:rPr lang="es-CR" sz="2300" dirty="0"/>
              <a:t>el crecimiento de la producción y de </a:t>
            </a:r>
            <a:r>
              <a:rPr lang="es-CR" sz="2300" dirty="0" smtClean="0"/>
              <a:t>la productividad </a:t>
            </a:r>
            <a:r>
              <a:rPr lang="es-CR" sz="2300" dirty="0"/>
              <a:t>del </a:t>
            </a:r>
            <a:r>
              <a:rPr lang="es-CR" sz="2300" dirty="0" smtClean="0"/>
              <a:t>país.</a:t>
            </a:r>
          </a:p>
          <a:p>
            <a:pPr marL="457200" indent="-457200" algn="just">
              <a:buFont typeface="+mj-lt"/>
              <a:buAutoNum type="alphaUcPeriod"/>
            </a:pPr>
            <a:endParaRPr lang="es-CR" sz="2300" dirty="0" smtClean="0"/>
          </a:p>
          <a:p>
            <a:pPr marL="457200" indent="-457200" algn="just">
              <a:buFont typeface="+mj-lt"/>
              <a:buAutoNum type="alphaUcPeriod"/>
            </a:pPr>
            <a:r>
              <a:rPr lang="es-CR" sz="2300" dirty="0" smtClean="0"/>
              <a:t>Promover </a:t>
            </a:r>
            <a:r>
              <a:rPr lang="es-CR" sz="2300" dirty="0"/>
              <a:t>la mejor distribución del ingreso y de los </a:t>
            </a:r>
            <a:r>
              <a:rPr lang="es-CR" sz="2300" dirty="0" smtClean="0"/>
              <a:t>servicios sociales </a:t>
            </a:r>
            <a:r>
              <a:rPr lang="es-CR" sz="2300" dirty="0"/>
              <a:t>que presta el Estado</a:t>
            </a:r>
            <a:r>
              <a:rPr lang="es-CR" sz="2300" dirty="0" smtClean="0"/>
              <a:t>.</a:t>
            </a:r>
          </a:p>
          <a:p>
            <a:pPr marL="457200" indent="-457200" algn="just">
              <a:buFont typeface="+mj-lt"/>
              <a:buAutoNum type="alphaUcPeriod"/>
            </a:pPr>
            <a:endParaRPr lang="es-CR" sz="2300" dirty="0"/>
          </a:p>
          <a:p>
            <a:pPr marL="457200" indent="-457200" algn="just">
              <a:buFont typeface="+mj-lt"/>
              <a:buAutoNum type="alphaUcPeriod"/>
            </a:pPr>
            <a:r>
              <a:rPr lang="es-CR" sz="2300" dirty="0"/>
              <a:t>Propiciar una participación cada vez mayor de los ciudadanos </a:t>
            </a:r>
            <a:r>
              <a:rPr lang="es-CR" sz="2300" dirty="0" smtClean="0"/>
              <a:t>en la </a:t>
            </a:r>
            <a:r>
              <a:rPr lang="es-CR" sz="2300" dirty="0"/>
              <a:t>solución de los problemas económicos y sociales.</a:t>
            </a:r>
          </a:p>
          <a:p>
            <a:endParaRPr lang="es-CR" dirty="0"/>
          </a:p>
          <a:p>
            <a:pPr marL="342900" indent="-342900">
              <a:buFont typeface="+mj-lt"/>
              <a:buAutoNum type="alphaUcPeriod"/>
            </a:pPr>
            <a:endParaRPr lang="es-CR" dirty="0" smtClean="0"/>
          </a:p>
          <a:p>
            <a:endParaRPr lang="es-CR" dirty="0"/>
          </a:p>
          <a:p>
            <a:endParaRPr lang="es-CR" dirty="0"/>
          </a:p>
          <a:p>
            <a:pPr marL="361950" lvl="0" indent="-361950"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6578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611560" y="731047"/>
            <a:ext cx="7416824" cy="63201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s-ES" sz="3600" b="1" dirty="0" smtClean="0">
                <a:solidFill>
                  <a:srgbClr val="0070C0"/>
                </a:solidFill>
                <a:latin typeface="+mn-lt"/>
              </a:rPr>
              <a:t>Funciones del SNP</a:t>
            </a:r>
            <a:endParaRPr lang="es-ES" sz="36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7544" y="1484784"/>
            <a:ext cx="8064896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lvl="0" indent="-361950" algn="just"/>
            <a:r>
              <a:rPr lang="es-CR" dirty="0" smtClean="0"/>
              <a:t>A. Hacer </a:t>
            </a:r>
            <a:r>
              <a:rPr lang="es-CR" dirty="0"/>
              <a:t>un trabajo continuo de estudios, inventarios, análisis técnicos y publicaciones sobre el comportamiento y perspectiva de la economía, la distribución del ingreso, la evolución social del país y otros campos de la planificación, tales como desarrollo regional y urbano, recursos humanos, mejoramiento de la administración pública y recursos naturales.</a:t>
            </a:r>
            <a:endParaRPr lang="es-ES" dirty="0"/>
          </a:p>
          <a:p>
            <a:pPr marL="361950" indent="-361950" algn="just"/>
            <a:r>
              <a:rPr lang="es-CR" dirty="0"/>
              <a:t> </a:t>
            </a:r>
            <a:endParaRPr lang="es-ES" sz="900" dirty="0"/>
          </a:p>
          <a:p>
            <a:pPr marL="361950" lvl="0" indent="-361950" algn="just"/>
            <a:r>
              <a:rPr lang="es-CR" dirty="0" smtClean="0"/>
              <a:t>B.  Elaborar </a:t>
            </a:r>
            <a:r>
              <a:rPr lang="es-CR" dirty="0"/>
              <a:t>propuestas de política y planes de desarrollo económico y social, y someterlas a la consideración y aprobación de las autoridades correspondientes.</a:t>
            </a:r>
            <a:endParaRPr lang="es-ES" dirty="0"/>
          </a:p>
          <a:p>
            <a:pPr marL="361950" indent="-361950" algn="just"/>
            <a:r>
              <a:rPr lang="es-ES" sz="900" dirty="0"/>
              <a:t> </a:t>
            </a:r>
          </a:p>
          <a:p>
            <a:pPr marL="361950" lvl="0" indent="-361950" algn="just"/>
            <a:r>
              <a:rPr lang="es-CR" dirty="0" smtClean="0"/>
              <a:t>C.  Participar </a:t>
            </a:r>
            <a:r>
              <a:rPr lang="es-CR" dirty="0"/>
              <a:t>en las tareas tendientes a la formulación y adopción de planes y política de desarrollo nacional.</a:t>
            </a:r>
            <a:endParaRPr lang="es-ES" dirty="0"/>
          </a:p>
          <a:p>
            <a:pPr marL="361950" indent="-361950" algn="just"/>
            <a:r>
              <a:rPr lang="es-ES" sz="800" dirty="0"/>
              <a:t> </a:t>
            </a:r>
          </a:p>
          <a:p>
            <a:pPr marL="361950" lvl="0" indent="-361950" algn="just"/>
            <a:r>
              <a:rPr lang="es-CR" dirty="0" smtClean="0"/>
              <a:t>D. Tomar </a:t>
            </a:r>
            <a:r>
              <a:rPr lang="es-CR" dirty="0"/>
              <a:t>parte en las labores de coordinación de los programas e instituciones encargadas de dichos planes y política.</a:t>
            </a:r>
            <a:endParaRPr lang="es-ES" dirty="0"/>
          </a:p>
          <a:p>
            <a:pPr marL="361950" indent="-361950" algn="just"/>
            <a:r>
              <a:rPr lang="es-ES" dirty="0"/>
              <a:t> </a:t>
            </a:r>
            <a:endParaRPr lang="es-ES" sz="900" dirty="0"/>
          </a:p>
          <a:p>
            <a:pPr marL="361950" lvl="0" indent="-361950" algn="just"/>
            <a:r>
              <a:rPr lang="es-CR" dirty="0" smtClean="0"/>
              <a:t>E. Evaluar </a:t>
            </a:r>
            <a:r>
              <a:rPr lang="es-CR" dirty="0"/>
              <a:t>de modo sistemático y permanente los resultados que se obtengan de la ejecución de planes y política, lo mismo que de los programas </a:t>
            </a:r>
            <a:r>
              <a:rPr lang="es-CR" dirty="0" smtClean="0"/>
              <a:t>respectivos.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675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467544" y="777313"/>
            <a:ext cx="8318440" cy="71250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2060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s-CR" sz="3600" b="1" dirty="0" smtClean="0">
                <a:solidFill>
                  <a:srgbClr val="0070C0"/>
                </a:solidFill>
                <a:latin typeface="+mn-lt"/>
              </a:rPr>
              <a:t>Órganos del SNP</a:t>
            </a:r>
            <a:endParaRPr lang="es-ES" sz="3600" b="1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412776"/>
            <a:ext cx="5040560" cy="498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254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436910"/>
          </a:xfrm>
        </p:spPr>
        <p:txBody>
          <a:bodyPr/>
          <a:lstStyle/>
          <a:p>
            <a:r>
              <a:rPr lang="es-CR" sz="4400" b="1" dirty="0"/>
              <a:t>Reglamento General del Sistema Nacional de Planificación </a:t>
            </a:r>
            <a:r>
              <a:rPr lang="es-CR" sz="4400" b="1" dirty="0" smtClean="0"/>
              <a:t>(propuesta)</a:t>
            </a:r>
            <a:endParaRPr lang="es-CR" sz="4400" dirty="0"/>
          </a:p>
        </p:txBody>
      </p:sp>
    </p:spTree>
    <p:extLst>
      <p:ext uri="{BB962C8B-B14F-4D97-AF65-F5344CB8AC3E}">
        <p14:creationId xmlns:p14="http://schemas.microsoft.com/office/powerpoint/2010/main" val="278881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R" sz="3900" b="1" dirty="0">
                <a:solidFill>
                  <a:srgbClr val="0070C0"/>
                </a:solidFill>
                <a:latin typeface="+mn-lt"/>
              </a:rPr>
              <a:t>Crea los </a:t>
            </a:r>
            <a:r>
              <a:rPr lang="es-CR" sz="3900" b="1" dirty="0" smtClean="0">
                <a:solidFill>
                  <a:srgbClr val="0070C0"/>
                </a:solidFill>
                <a:latin typeface="+mn-lt"/>
              </a:rPr>
              <a:t>siguientes Subsistemas</a:t>
            </a:r>
            <a:endParaRPr lang="es-CR" sz="3900" b="1" dirty="0">
              <a:solidFill>
                <a:srgbClr val="0070C0"/>
              </a:solidFill>
              <a:latin typeface="+mn-lt"/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382015"/>
              </p:ext>
            </p:extLst>
          </p:nvPr>
        </p:nvGraphicFramePr>
        <p:xfrm>
          <a:off x="457200" y="1600200"/>
          <a:ext cx="8435280" cy="48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384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2477</TotalTime>
  <Words>666</Words>
  <Application>Microsoft Office PowerPoint</Application>
  <PresentationFormat>Presentación en pantalla (4:3)</PresentationFormat>
  <Paragraphs>91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Reglamento General del Sistema Nacional de Planificación (propuesta)</vt:lpstr>
      <vt:lpstr>Crea los siguientes Subsistemas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MIDEPLAN</dc:creator>
  <cp:lastModifiedBy>Wendy Fallas Ramírez</cp:lastModifiedBy>
  <cp:revision>287</cp:revision>
  <cp:lastPrinted>2012-07-16T18:57:41Z</cp:lastPrinted>
  <dcterms:created xsi:type="dcterms:W3CDTF">2010-02-23T14:41:04Z</dcterms:created>
  <dcterms:modified xsi:type="dcterms:W3CDTF">2013-06-24T22:30:39Z</dcterms:modified>
</cp:coreProperties>
</file>